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430" r:id="rId2"/>
    <p:sldId id="443" r:id="rId3"/>
    <p:sldId id="400" r:id="rId4"/>
    <p:sldId id="431" r:id="rId5"/>
    <p:sldId id="351" r:id="rId6"/>
    <p:sldId id="616" r:id="rId7"/>
    <p:sldId id="1648" r:id="rId8"/>
    <p:sldId id="1604" r:id="rId9"/>
    <p:sldId id="1612" r:id="rId10"/>
    <p:sldId id="1639" r:id="rId11"/>
    <p:sldId id="1600" r:id="rId12"/>
    <p:sldId id="456" r:id="rId13"/>
    <p:sldId id="457" r:id="rId14"/>
    <p:sldId id="1613" r:id="rId15"/>
    <p:sldId id="1614" r:id="rId16"/>
    <p:sldId id="1615" r:id="rId17"/>
    <p:sldId id="1638" r:id="rId18"/>
    <p:sldId id="1601" r:id="rId19"/>
    <p:sldId id="402" r:id="rId20"/>
    <p:sldId id="404" r:id="rId21"/>
    <p:sldId id="1633" r:id="rId22"/>
    <p:sldId id="471" r:id="rId23"/>
    <p:sldId id="460" r:id="rId24"/>
    <p:sldId id="1618" r:id="rId25"/>
    <p:sldId id="1637" r:id="rId26"/>
    <p:sldId id="520" r:id="rId27"/>
    <p:sldId id="427" r:id="rId28"/>
    <p:sldId id="1603" r:id="rId29"/>
    <p:sldId id="1591" r:id="rId30"/>
    <p:sldId id="621" r:id="rId31"/>
    <p:sldId id="1634" r:id="rId32"/>
    <p:sldId id="931" r:id="rId33"/>
    <p:sldId id="1649" r:id="rId34"/>
    <p:sldId id="1652" r:id="rId35"/>
    <p:sldId id="1653" r:id="rId36"/>
    <p:sldId id="1654" r:id="rId37"/>
    <p:sldId id="1632" r:id="rId38"/>
    <p:sldId id="1622" r:id="rId39"/>
    <p:sldId id="1658" r:id="rId40"/>
    <p:sldId id="1655" r:id="rId41"/>
    <p:sldId id="1617" r:id="rId42"/>
    <p:sldId id="885" r:id="rId43"/>
    <p:sldId id="1660" r:id="rId44"/>
    <p:sldId id="1659" r:id="rId45"/>
    <p:sldId id="617" r:id="rId46"/>
    <p:sldId id="1641" r:id="rId47"/>
    <p:sldId id="411" r:id="rId48"/>
    <p:sldId id="412" r:id="rId49"/>
    <p:sldId id="1656" r:id="rId50"/>
    <p:sldId id="1650" r:id="rId51"/>
    <p:sldId id="1651" r:id="rId52"/>
    <p:sldId id="1642" r:id="rId53"/>
    <p:sldId id="883" r:id="rId54"/>
    <p:sldId id="345" r:id="rId55"/>
    <p:sldId id="623" r:id="rId56"/>
    <p:sldId id="839" r:id="rId57"/>
    <p:sldId id="622" r:id="rId58"/>
    <p:sldId id="448" r:id="rId59"/>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F22B88-F45A-4EC8-8542-9A8ED0F98B81}">
          <p14:sldIdLst>
            <p14:sldId id="430"/>
            <p14:sldId id="443"/>
            <p14:sldId id="400"/>
          </p14:sldIdLst>
        </p14:section>
        <p14:section name="Section 1" id="{91C8E3CA-D934-427D-ADF1-1F5F816F3040}">
          <p14:sldIdLst>
            <p14:sldId id="431"/>
            <p14:sldId id="351"/>
          </p14:sldIdLst>
        </p14:section>
        <p14:section name="Section 2" id="{CA1339CF-C6CD-4FD8-81BA-D3DE86E7D2DE}">
          <p14:sldIdLst>
            <p14:sldId id="616"/>
            <p14:sldId id="1648"/>
            <p14:sldId id="1604"/>
            <p14:sldId id="1612"/>
            <p14:sldId id="1639"/>
          </p14:sldIdLst>
        </p14:section>
        <p14:section name="Section 3" id="{5A3F42F2-3B2C-4CDE-9E07-5768D4E92314}">
          <p14:sldIdLst>
            <p14:sldId id="1600"/>
            <p14:sldId id="456"/>
            <p14:sldId id="457"/>
            <p14:sldId id="1613"/>
            <p14:sldId id="1614"/>
            <p14:sldId id="1615"/>
            <p14:sldId id="1638"/>
          </p14:sldIdLst>
        </p14:section>
        <p14:section name="Section 4" id="{4AA1E33C-4B52-44D9-891F-E44AB7FCB45F}">
          <p14:sldIdLst>
            <p14:sldId id="1601"/>
            <p14:sldId id="402"/>
            <p14:sldId id="404"/>
            <p14:sldId id="1633"/>
            <p14:sldId id="471"/>
            <p14:sldId id="460"/>
            <p14:sldId id="1618"/>
            <p14:sldId id="1637"/>
          </p14:sldIdLst>
        </p14:section>
        <p14:section name="Guided lab" id="{601E4641-D5D3-4372-AC69-C95484F4832E}">
          <p14:sldIdLst>
            <p14:sldId id="520"/>
            <p14:sldId id="427"/>
            <p14:sldId id="1603"/>
            <p14:sldId id="1591"/>
            <p14:sldId id="621"/>
          </p14:sldIdLst>
        </p14:section>
        <p14:section name="Section 5" id="{55756609-7E51-4088-8AD5-DE5925CFA0CD}">
          <p14:sldIdLst>
            <p14:sldId id="1634"/>
            <p14:sldId id="931"/>
            <p14:sldId id="1649"/>
            <p14:sldId id="1652"/>
            <p14:sldId id="1653"/>
            <p14:sldId id="1654"/>
            <p14:sldId id="1632"/>
            <p14:sldId id="1622"/>
            <p14:sldId id="1658"/>
            <p14:sldId id="1655"/>
            <p14:sldId id="1617"/>
            <p14:sldId id="885"/>
            <p14:sldId id="1660"/>
            <p14:sldId id="1659"/>
            <p14:sldId id="617"/>
          </p14:sldIdLst>
        </p14:section>
        <p14:section name="Section 6" id="{8525FCE3-713C-4EB6-9662-B8C68EDD8581}">
          <p14:sldIdLst>
            <p14:sldId id="1641"/>
            <p14:sldId id="411"/>
            <p14:sldId id="412"/>
            <p14:sldId id="1656"/>
            <p14:sldId id="1650"/>
            <p14:sldId id="1651"/>
            <p14:sldId id="1642"/>
          </p14:sldIdLst>
        </p14:section>
        <p14:section name="Wrap up" id="{02865533-B684-47EE-B18B-CBE3B099904E}">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5" clrIdx="2">
    <p:extLst>
      <p:ext uri="{19B8F6BF-5375-455C-9EA6-DF929625EA0E}">
        <p15:presenceInfo xmlns:p15="http://schemas.microsoft.com/office/powerpoint/2012/main" userId="S-1-5-21-1407069837-2091007605-538272213-25781389" providerId="AD"/>
      </p:ext>
    </p:extLst>
  </p:cmAuthor>
  <p:cmAuthor id="4" name="Charrette, Jen" initials="CJ" lastIdx="13"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3E6"/>
    <a:srgbClr val="2D75E7"/>
    <a:srgbClr val="16966D"/>
    <a:srgbClr val="4E24A7"/>
    <a:srgbClr val="E817E4"/>
    <a:srgbClr val="FE5496"/>
    <a:srgbClr val="B3EB5B"/>
    <a:srgbClr val="FF9B29"/>
    <a:srgbClr val="535B63"/>
    <a:srgbClr val="31C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5" autoAdjust="0"/>
    <p:restoredTop sz="58830" autoAdjust="0"/>
  </p:normalViewPr>
  <p:slideViewPr>
    <p:cSldViewPr snapToGrid="0" snapToObjects="1" showGuides="1">
      <p:cViewPr varScale="1">
        <p:scale>
          <a:sx n="63" d="100"/>
          <a:sy n="63" d="100"/>
        </p:scale>
        <p:origin x="1908" y="78"/>
      </p:cViewPr>
      <p:guideLst>
        <p:guide orient="horz" pos="2160"/>
        <p:guide pos="3840"/>
      </p:guideLst>
    </p:cSldViewPr>
  </p:slideViewPr>
  <p:outlineViewPr>
    <p:cViewPr>
      <p:scale>
        <a:sx n="33" d="100"/>
        <a:sy n="33" d="100"/>
      </p:scale>
      <p:origin x="0" y="-2778"/>
    </p:cViewPr>
  </p:outlineViewPr>
  <p:notesTextViewPr>
    <p:cViewPr>
      <p:scale>
        <a:sx n="1" d="1"/>
        <a:sy n="1" d="1"/>
      </p:scale>
      <p:origin x="0" y="0"/>
    </p:cViewPr>
  </p:notesTextViewPr>
  <p:sorterViewPr>
    <p:cViewPr>
      <p:scale>
        <a:sx n="160" d="100"/>
        <a:sy n="160" d="100"/>
      </p:scale>
      <p:origin x="0" y="-18414"/>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directconnect/features/#AWS_Direct_Connect_Location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aws.amazon.com/directconnect/latest/UserGuide/Welcome.html" TargetMode="External"/><Relationship Id="rId4" Type="http://schemas.openxmlformats.org/officeDocument/2006/relationships/hyperlink" Target="https://aws.amazon.com/directconnect/partner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directconnect/latest/UserGuide/direct-connect-gateways.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ws.amazon.com/directconnect/resiliency-recommend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vpc/latest/peering/vpc-pg.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aws.amazon.com/vpc/latest/tg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aws.amazon.com/vpc/latest/tgw/tgw-getting-started.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ws.amazon.com/vpc/latest/userguide/vpc-endpoints.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aws.amazon.com/privatelink/pricing/"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vpc/latest/userguide/vpce-interface.html#create-interface-endpoint"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caJ7zh9qzm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aws.amazon.com/vpc/latest/userguide/vpce-interface.html#vpce-private-d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www.youtube.com/watch?v=i1A1eH8vLtk" TargetMode="External"/><Relationship Id="rId3" Type="http://schemas.openxmlformats.org/officeDocument/2006/relationships/hyperlink" Target="https://www.youtube.com/watch?time_continue=4&amp;v=qmKkbuS9gRs" TargetMode="External"/><Relationship Id="rId7" Type="http://schemas.openxmlformats.org/officeDocument/2006/relationships/hyperlink" Target="https://d1.awsstatic.com/whitepapers/building-a-scalable-and-secure-multi-vpc-aws-network-infrastructure.pdf"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www.youtube.com/watch?v=qb-4PdLTsJs&amp;feature=youtu.be" TargetMode="External"/><Relationship Id="rId5" Type="http://schemas.openxmlformats.org/officeDocument/2006/relationships/hyperlink" Target="https://www.youtube.com/watch?v=dhpTTT6V1So" TargetMode="External"/><Relationship Id="rId10" Type="http://schemas.openxmlformats.org/officeDocument/2006/relationships/hyperlink" Target="https://www.youtube.com/watch?v=caJ7zh9qzmw" TargetMode="External"/><Relationship Id="rId4" Type="http://schemas.openxmlformats.org/officeDocument/2006/relationships/hyperlink" Target="https://www.youtube.com/watch?v=pf0J6oPCIbE&amp;feature=youtu.be" TargetMode="External"/><Relationship Id="rId9" Type="http://schemas.openxmlformats.org/officeDocument/2006/relationships/hyperlink" Target="https://www.youtube.com/watch?v=9Nikqn_02Oc&amp;feature=youtu.b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vpn/pric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vpn/features/#AWS_Site-to-Site_VPN_limit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aws.amazon.com/vpn/latest/s2svpn/VPNRoutingTypes.html" TargetMode="External"/><Relationship Id="rId4" Type="http://schemas.openxmlformats.org/officeDocument/2006/relationships/hyperlink" Target="https://docs.aws.amazon.com/vpc/latest/adminguide/Introduction.html#DevicesTested"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vpn/latest/s2svpn/VPN_CloudHub.html"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aws.amazon.com/vpn/latest/s2svpn/vpn-redundant-connection.html" TargetMode="External"/><Relationship Id="rId4" Type="http://schemas.openxmlformats.org/officeDocument/2006/relationships/hyperlink" Target="https://docs.aws.amazon.com/vpn/latest/s2svpn/Example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7: Connecting Networks</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AWS Site-to-Site VPN is a highly available solution that enables you to securely connect your on-premises network or branch office site to your VPC</a:t>
            </a:r>
          </a:p>
          <a:p>
            <a:pPr marL="171450" indent="-171450">
              <a:buFont typeface="Arial" panose="020B0604020202020204" pitchFamily="34" charset="0"/>
              <a:buChar char="•"/>
            </a:pPr>
            <a:r>
              <a:rPr lang="en-US" dirty="0"/>
              <a:t>AWS Site-to-Site VPN supports both static and dynamic routing</a:t>
            </a:r>
          </a:p>
          <a:p>
            <a:pPr marL="171450" indent="-171450">
              <a:buFont typeface="Arial" panose="020B0604020202020204" pitchFamily="34" charset="0"/>
              <a:buChar char="•"/>
            </a:pPr>
            <a:r>
              <a:rPr lang="en-US" dirty="0"/>
              <a:t>You can establish multiple VPN connections from multiple customer </a:t>
            </a:r>
            <a:r>
              <a:rPr lang="en-US"/>
              <a:t>gateway devices to </a:t>
            </a:r>
            <a:r>
              <a:rPr lang="en-US" dirty="0"/>
              <a:t>a single virtual private gateway</a:t>
            </a:r>
          </a:p>
        </p:txBody>
      </p:sp>
    </p:spTree>
    <p:extLst>
      <p:ext uri="{BB962C8B-B14F-4D97-AF65-F5344CB8AC3E}">
        <p14:creationId xmlns:p14="http://schemas.microsoft.com/office/powerpoint/2010/main" val="335809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3: Connecting to your remote network with AWS Direct Connect.</a:t>
            </a:r>
          </a:p>
        </p:txBody>
      </p:sp>
    </p:spTree>
    <p:extLst>
      <p:ext uri="{BB962C8B-B14F-4D97-AF65-F5344CB8AC3E}">
        <p14:creationId xmlns:p14="http://schemas.microsoft.com/office/powerpoint/2010/main" val="84592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As you learned, AWS Site-to-Site VPN is one option for connecting your on-premises network to the AWS global network. With this option, your data is transferred through encrypted tunnels over the public internet.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AWS Direct Connect (or DX) is another solution that goes beyond simple connectivity over the internet. DX uses open standard 802.1q virtual local area networks (VLANs) so you can establish a dedicated, private network connection from your premises to AWS. </a:t>
            </a:r>
            <a:r>
              <a:rPr lang="en-US" sz="1100" kern="1200" dirty="0">
                <a:solidFill>
                  <a:schemeClr val="tx1"/>
                </a:solidFill>
                <a:effectLst/>
                <a:ea typeface="+mn-ea"/>
                <a:cs typeface="+mn-cs"/>
              </a:rPr>
              <a:t>This private connection can reduce network costs, increase bandwidth throughput, and provide a more consistent network experience than internet-based connections.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Dedicated connections are available with 1-Gbps and 10-Gbps capacity.</a:t>
            </a:r>
          </a:p>
        </p:txBody>
      </p:sp>
    </p:spTree>
    <p:extLst>
      <p:ext uri="{BB962C8B-B14F-4D97-AF65-F5344CB8AC3E}">
        <p14:creationId xmlns:p14="http://schemas.microsoft.com/office/powerpoint/2010/main" val="62774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8"/>
            <a:ext cx="5486400" cy="3360422"/>
          </a:xfrm>
        </p:spPr>
        <p:txBody>
          <a:bodyPr/>
          <a:lstStyle/>
          <a:p>
            <a:r>
              <a:rPr lang="en-US" kern="1200" dirty="0">
                <a:solidFill>
                  <a:schemeClr val="tx1"/>
                </a:solidFill>
                <a:effectLst/>
                <a:ea typeface="+mn-ea"/>
                <a:cs typeface="+mn-cs"/>
              </a:rPr>
              <a:t>DX is useful</a:t>
            </a:r>
            <a:r>
              <a:rPr lang="en-US" kern="1200" baseline="0" dirty="0">
                <a:solidFill>
                  <a:schemeClr val="tx1"/>
                </a:solidFill>
                <a:effectLst/>
                <a:ea typeface="+mn-ea"/>
                <a:cs typeface="+mn-cs"/>
              </a:rPr>
              <a:t> for </a:t>
            </a:r>
            <a:r>
              <a:rPr lang="en-US" kern="1200" dirty="0">
                <a:solidFill>
                  <a:schemeClr val="tx1"/>
                </a:solidFill>
                <a:effectLst/>
                <a:ea typeface="+mn-ea"/>
                <a:cs typeface="+mn-cs"/>
              </a:rPr>
              <a:t>several scenarios, for example:</a:t>
            </a:r>
          </a:p>
          <a:p>
            <a:endParaRPr lang="en-US"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u="none" kern="1200" dirty="0">
                <a:solidFill>
                  <a:schemeClr val="tx1"/>
                </a:solidFill>
                <a:effectLst/>
                <a:ea typeface="+mn-ea"/>
                <a:cs typeface="+mn-cs"/>
              </a:rPr>
              <a:t>Hybrid environments </a:t>
            </a:r>
            <a:r>
              <a:rPr lang="en-US" u="none" kern="1200" dirty="0">
                <a:solidFill>
                  <a:schemeClr val="tx1"/>
                </a:solidFill>
                <a:effectLst/>
                <a:ea typeface="+mn-ea"/>
                <a:cs typeface="+mn-cs"/>
              </a:rPr>
              <a:t>– For a</a:t>
            </a:r>
            <a:r>
              <a:rPr lang="en-US" kern="1200" dirty="0">
                <a:solidFill>
                  <a:schemeClr val="tx1"/>
                </a:solidFill>
                <a:effectLst/>
                <a:ea typeface="+mn-ea"/>
                <a:cs typeface="+mn-cs"/>
              </a:rPr>
              <a:t>pplications that require access to existing data center equipment, such as an on-premises database, DX enables you to create a h</a:t>
            </a:r>
            <a:r>
              <a:rPr lang="en-US" dirty="0"/>
              <a:t>ybrid environment that allows you to take advantage of the elasticity and economic benefits of AWS.</a:t>
            </a:r>
            <a:endParaRPr lang="en-US"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u="none" kern="1200" dirty="0">
                <a:solidFill>
                  <a:schemeClr val="tx1"/>
                </a:solidFill>
                <a:effectLst/>
                <a:ea typeface="+mn-ea"/>
                <a:cs typeface="+mn-cs"/>
              </a:rPr>
              <a:t>Transferring large datasets</a:t>
            </a:r>
            <a:r>
              <a:rPr lang="en-US" u="none" kern="1200" dirty="0">
                <a:solidFill>
                  <a:schemeClr val="tx1"/>
                </a:solidFill>
                <a:effectLst/>
                <a:ea typeface="+mn-ea"/>
                <a:cs typeface="+mn-cs"/>
              </a:rPr>
              <a:t> – For applications that operate on large datasets, such as high performance computing (HPC) applications, t</a:t>
            </a:r>
            <a:r>
              <a:rPr lang="en-US" dirty="0"/>
              <a:t>ransferring large datasets over the internet between your data center and the AWS Cloud can be time consuming and expensive. </a:t>
            </a:r>
            <a:r>
              <a:rPr lang="en-US" kern="1200" dirty="0">
                <a:solidFill>
                  <a:schemeClr val="tx1"/>
                </a:solidFill>
                <a:effectLst/>
                <a:ea typeface="+mn-ea"/>
                <a:cs typeface="+mn-cs"/>
              </a:rPr>
              <a:t>For such applications, connecting to the AWS Cloud using DX is a good solution because: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ea typeface="+mn-ea"/>
                <a:cs typeface="+mn-cs"/>
              </a:rPr>
              <a:t>Network transfers will not compete for internet bandwidth at your data center.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ea typeface="+mn-ea"/>
                <a:cs typeface="+mn-cs"/>
              </a:rPr>
              <a:t>The high-bandwidth link reduces the potential for network congestion and degraded application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ea typeface="+mn-ea"/>
                <a:cs typeface="+mn-cs"/>
              </a:rPr>
              <a:t>By limiting the internet bandwidth used by your application, you can reduce network fees that you pay to your internet service provider (ISP) and avoid having to pay for increased internet bandwidth commitments or new contracts. In addition, all data that is transferred over DX is charged at the reduced DX data transfer rate instead of internet data transfer rates, which can reduce your network costs.</a:t>
            </a:r>
          </a:p>
          <a:p>
            <a:pPr marL="171450" indent="-171450">
              <a:buFont typeface="Arial" panose="020B0604020202020204" pitchFamily="34" charset="0"/>
              <a:buChar char="•"/>
            </a:pPr>
            <a:r>
              <a:rPr lang="en-US" b="0" i="1" u="none" kern="1200" dirty="0">
                <a:solidFill>
                  <a:schemeClr val="tx1"/>
                </a:solidFill>
                <a:effectLst/>
                <a:ea typeface="+mn-ea"/>
                <a:cs typeface="+mn-cs"/>
              </a:rPr>
              <a:t>Improved application performance </a:t>
            </a:r>
            <a:r>
              <a:rPr lang="en-US" u="none" kern="1200" dirty="0">
                <a:solidFill>
                  <a:schemeClr val="tx1"/>
                </a:solidFill>
                <a:effectLst/>
                <a:ea typeface="+mn-ea"/>
                <a:cs typeface="+mn-cs"/>
              </a:rPr>
              <a:t>– </a:t>
            </a:r>
            <a:r>
              <a:rPr lang="en-US" kern="1200" dirty="0">
                <a:solidFill>
                  <a:schemeClr val="tx1"/>
                </a:solidFill>
                <a:effectLst/>
                <a:ea typeface="+mn-ea"/>
                <a:cs typeface="+mn-cs"/>
              </a:rPr>
              <a:t>Applications that require predictable network performance can also benefit from DX. Examples include applications that operate on real-time data feeds, such as audio or video streams. In such cases, a dedicated network connection can provide more consistent network performance than standard internet connectivity.</a:t>
            </a:r>
          </a:p>
          <a:p>
            <a:pPr marL="171450" indent="-171450">
              <a:buFont typeface="Arial" panose="020B0604020202020204" pitchFamily="34" charset="0"/>
              <a:buChar char="•"/>
            </a:pPr>
            <a:r>
              <a:rPr lang="en-US" b="0" i="1" u="none" kern="1200" dirty="0">
                <a:solidFill>
                  <a:schemeClr val="tx1"/>
                </a:solidFill>
                <a:effectLst/>
                <a:ea typeface="+mn-ea"/>
                <a:cs typeface="+mn-cs"/>
              </a:rPr>
              <a:t>Security and compliance </a:t>
            </a:r>
            <a:r>
              <a:rPr lang="en-US" u="none" kern="1200" dirty="0">
                <a:solidFill>
                  <a:schemeClr val="tx1"/>
                </a:solidFill>
                <a:effectLst/>
                <a:ea typeface="+mn-ea"/>
                <a:cs typeface="+mn-cs"/>
              </a:rPr>
              <a:t>– E</a:t>
            </a:r>
            <a:r>
              <a:rPr lang="en-US" kern="1200" dirty="0">
                <a:solidFill>
                  <a:schemeClr val="tx1"/>
                </a:solidFill>
                <a:effectLst/>
                <a:ea typeface="+mn-ea"/>
                <a:cs typeface="+mn-cs"/>
              </a:rPr>
              <a:t>nterprise security or regulatory policies sometimes require that applications hosted on the AWS Cloud can be accessed through private network circuits only. DX is a natural solution to this requirement because traffic between your data center and your application flows through the dedicated private network connection.</a:t>
            </a:r>
          </a:p>
        </p:txBody>
      </p:sp>
    </p:spTree>
    <p:extLst>
      <p:ext uri="{BB962C8B-B14F-4D97-AF65-F5344CB8AC3E}">
        <p14:creationId xmlns:p14="http://schemas.microsoft.com/office/powerpoint/2010/main" val="129819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DX links your internal network to a DX location over a standard Ethernet fiber-optic cable. One end of the cable is connected to your router. The other end is connected to a DX router. With this connection, you can create </a:t>
            </a:r>
            <a:r>
              <a:rPr lang="en-US" i="1" dirty="0"/>
              <a:t>virtual interfaces</a:t>
            </a:r>
            <a:r>
              <a:rPr lang="en-US" dirty="0"/>
              <a:t> that enable direct access to AWS services. A public virtual interface enables access to public AWS services, such as Amazon Simple Storage Service (Amazon S3). A private virtual interface enables access to your VPC.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access any VPC or public AWS service in any Region (except China) from any supported </a:t>
            </a:r>
            <a:r>
              <a:rPr lang="en-US" dirty="0">
                <a:ea typeface="Amazon Ember Light" panose="020B0403020204020204" pitchFamily="34" charset="0"/>
                <a:cs typeface="Amazon Ember Light" panose="020B0403020204020204" pitchFamily="34" charset="0"/>
                <a:hlinkClick r:id="rId3"/>
              </a:rPr>
              <a:t>DX location</a:t>
            </a:r>
            <a:r>
              <a:rPr lang="en-US" dirty="0"/>
              <a:t>. If you do not have equipment at a DX location, you can access DX with the assistance of </a:t>
            </a:r>
            <a:r>
              <a:rPr lang="en-US" kern="1200" dirty="0">
                <a:solidFill>
                  <a:schemeClr val="tx1"/>
                </a:solidFill>
                <a:effectLst/>
                <a:ea typeface="+mn-ea"/>
                <a:cs typeface="+mn-cs"/>
              </a:rPr>
              <a:t>a </a:t>
            </a:r>
            <a:r>
              <a:rPr lang="en-US" dirty="0">
                <a:ea typeface="Amazon Ember Light" panose="020B0403020204020204" pitchFamily="34" charset="0"/>
                <a:cs typeface="Amazon Ember Light" panose="020B0403020204020204" pitchFamily="34" charset="0"/>
                <a:hlinkClick r:id="rId4"/>
              </a:rPr>
              <a:t>DX AWS Partner Network (APN) Partner</a:t>
            </a:r>
            <a:r>
              <a:rPr lang="en-US" kern="1200" dirty="0">
                <a:solidFill>
                  <a:schemeClr val="tx1"/>
                </a:solidFill>
                <a:effectLst/>
                <a:ea typeface="+mn-ea"/>
                <a:cs typeface="+mn-cs"/>
              </a:rPr>
              <a:t>. </a:t>
            </a:r>
          </a:p>
          <a:p>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ea typeface="+mn-ea"/>
                <a:cs typeface="+mn-cs"/>
              </a:rPr>
              <a:t>For information about DX, see </a:t>
            </a:r>
            <a:r>
              <a:rPr lang="en-US" dirty="0">
                <a:ea typeface="Amazon Ember Light" panose="020B0403020204020204" pitchFamily="34" charset="0"/>
                <a:cs typeface="Amazon Ember Light" panose="020B0403020204020204" pitchFamily="34" charset="0"/>
                <a:hlinkClick r:id="rId5"/>
              </a:rPr>
              <a:t>What is AWS Direct Connect?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26678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03420"/>
          </a:xfrm>
        </p:spPr>
        <p:txBody>
          <a:bodyPr/>
          <a:lstStyle/>
          <a:p>
            <a:r>
              <a:rPr lang="en-US" sz="1100" kern="1200" dirty="0">
                <a:solidFill>
                  <a:schemeClr val="tx1"/>
                </a:solidFill>
                <a:effectLst/>
                <a:latin typeface="+mn-lt"/>
                <a:ea typeface="+mn-ea"/>
                <a:cs typeface="+mn-cs"/>
              </a:rPr>
              <a:t>You can implement highly available connectivity between your data centers and your VPC by coupling one or more DX connections that you use for primary connectivity with a lower-cost backup VPN connection.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example, the configuration consists of two dynamically routed connections—one that uses DX and another that uses a VPN connection—from two different customer devices. AWS provides example router configurations to help you establish both DX and dynamically routed VPN connections. By default, AWS will always prefer to send traffic over your DX connection, so you do not need additional configuration specific to AWS to define primary and backup connections. However, you should configure DX and VPN-specific internal-route propagation to ensure that internal systems select the appropriate paths.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approach enables you to choose the primary network path and network provider for your AWS traffic, with the option of using a different provider for a backup VPN connection. Choose network providers and DX locations that align with your organization’s risk tolerance, financial expectations, and data center connectivity policies.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Finally, you can use multiple DX circuits and multiple VPN tunnels between separately deployed private IP address spaces. You can also use multiple DX locations for high availability. If you use multiple AWS Regions, you will also need multiple DX locations in at least two Regions. You might want to evaluate AWS Marketplace appliances that terminate VPNs. </a:t>
            </a:r>
          </a:p>
        </p:txBody>
      </p:sp>
    </p:spTree>
    <p:extLst>
      <p:ext uri="{BB962C8B-B14F-4D97-AF65-F5344CB8AC3E}">
        <p14:creationId xmlns:p14="http://schemas.microsoft.com/office/powerpoint/2010/main" val="399110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Highly resilient, fault-tolerant network connections are key to a well-architected system. AWS recommends connecting from multiple data centers for physical location redundancy. When you design remote connections, consider using redundant hardware and telecommunications providers. </a:t>
            </a:r>
          </a:p>
          <a:p>
            <a:endParaRPr lang="en-US" dirty="0"/>
          </a:p>
          <a:p>
            <a:r>
              <a:rPr lang="en-US" dirty="0"/>
              <a:t>Additionally, it is a best practice to use dynamically routed, active/active connections for automatic load balancing and failover across redundant network connections. Provision sufficient network capacity to ensure that the failure of one network connection does not overwhelm and degrade redundant connections.  </a:t>
            </a:r>
          </a:p>
          <a:p>
            <a:endParaRPr lang="en-US" dirty="0"/>
          </a:p>
          <a:p>
            <a:r>
              <a:rPr lang="en-US" dirty="0"/>
              <a:t>For critical production workloads that require high resiliency, AWS recommends that you have one connection at multiple locations. As shown in the architecture diagram, such a topology ensures resilience against connectivity failures due to a hardware failure or a complete location failure. You can use </a:t>
            </a:r>
            <a:r>
              <a:rPr lang="en-US" dirty="0">
                <a:hlinkClick r:id="rId3"/>
              </a:rPr>
              <a:t>Direct Connect Gateway</a:t>
            </a:r>
            <a:r>
              <a:rPr lang="en-US" dirty="0"/>
              <a:t> to access any AWS Region (except AWS Regions in China) from any DX location.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learn more about additional topology guidelines to keep in mind when you connect to AWS, see </a:t>
            </a:r>
            <a:r>
              <a:rPr lang="en-US" sz="1100" dirty="0">
                <a:ea typeface="Amazon Ember Light" panose="020B0403020204020204" pitchFamily="34" charset="0"/>
                <a:cs typeface="Amazon Ember Light" panose="020B0403020204020204" pitchFamily="34" charset="0"/>
                <a:hlinkClick r:id="rId4"/>
              </a:rPr>
              <a:t>AWS Direct Connect Resiliency Recommendations</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078320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AWS Direct Connect uses open standard 802.1q VLANs to let you establish a dedicated, private network connection from your premises to AWS</a:t>
            </a:r>
          </a:p>
          <a:p>
            <a:pPr marL="171450" indent="-171450">
              <a:buFont typeface="Arial" panose="020B0604020202020204" pitchFamily="34" charset="0"/>
              <a:buChar char="•"/>
            </a:pPr>
            <a:r>
              <a:rPr lang="en-US" dirty="0"/>
              <a:t>You can access any VPC or public AWS service in any Region (except China) from any supported DX location</a:t>
            </a:r>
          </a:p>
          <a:p>
            <a:pPr marL="171450" indent="-171450">
              <a:buFont typeface="Arial" panose="020B0604020202020204" pitchFamily="34" charset="0"/>
              <a:buChar char="•"/>
            </a:pPr>
            <a:r>
              <a:rPr lang="en-US" dirty="0"/>
              <a:t>You can implement highly available connectivity between your data centers and your VPC by coupling one or more DX connections that you use for primary connectivity with a lower-cost, backup VPN connection</a:t>
            </a:r>
          </a:p>
          <a:p>
            <a:pPr marL="171450" indent="-171450">
              <a:buFont typeface="Arial" panose="020B0604020202020204" pitchFamily="34" charset="0"/>
              <a:buChar char="•"/>
            </a:pPr>
            <a:r>
              <a:rPr lang="en-US" dirty="0"/>
              <a:t>To implement a highly resilient, fault-tolerant architecture, connect to your AWS network from multiple data centers so you can have physical location redundancy</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01957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a:t>
            </a:r>
            <a:r>
              <a:rPr lang="en-US" sz="1100" i="0" dirty="0"/>
              <a:t>: Connecting VPCs in AWS with VPC peering.</a:t>
            </a:r>
          </a:p>
        </p:txBody>
      </p:sp>
    </p:spTree>
    <p:extLst>
      <p:ext uri="{BB962C8B-B14F-4D97-AF65-F5344CB8AC3E}">
        <p14:creationId xmlns:p14="http://schemas.microsoft.com/office/powerpoint/2010/main" val="281271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ea typeface="Amazon Ember" panose="020B0603020204020204" pitchFamily="34" charset="0"/>
                <a:cs typeface="Amazon Ember" panose="020B0603020204020204" pitchFamily="34" charset="0"/>
              </a:rPr>
              <a:t>Isolating your workloads in individual VPCs is generally a good practice. For example, when your business or architecture becomes large enough, you might need to separate logical elements for security,</a:t>
            </a:r>
            <a:r>
              <a:rPr lang="en-US" baseline="0" dirty="0">
                <a:ea typeface="Amazon Ember" panose="020B0603020204020204" pitchFamily="34" charset="0"/>
                <a:cs typeface="Amazon Ember" panose="020B0603020204020204" pitchFamily="34" charset="0"/>
              </a:rPr>
              <a:t> for </a:t>
            </a:r>
            <a:r>
              <a:rPr lang="en-US" dirty="0">
                <a:ea typeface="Amazon Ember" panose="020B0603020204020204" pitchFamily="34" charset="0"/>
                <a:cs typeface="Amazon Ember" panose="020B0603020204020204" pitchFamily="34" charset="0"/>
              </a:rPr>
              <a:t>architectural purposes, or for simplicity. However, it can be highly desirable to have connectivity between your VPCs for</a:t>
            </a:r>
            <a:r>
              <a:rPr lang="en-US" dirty="0"/>
              <a:t> situations when you need to transfer data between them.</a:t>
            </a:r>
          </a:p>
        </p:txBody>
      </p:sp>
    </p:spTree>
    <p:extLst>
      <p:ext uri="{BB962C8B-B14F-4D97-AF65-F5344CB8AC3E}">
        <p14:creationId xmlns:p14="http://schemas.microsoft.com/office/powerpoint/2010/main" val="142214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Connecting to your remote network with AWS Site-to-Site VPN</a:t>
            </a:r>
          </a:p>
          <a:p>
            <a:pPr marL="228600" indent="-228600">
              <a:buFont typeface="+mj-lt"/>
              <a:buAutoNum type="arabicPeriod"/>
            </a:pPr>
            <a:r>
              <a:rPr lang="en-US" sz="1100" kern="1200" dirty="0">
                <a:solidFill>
                  <a:schemeClr val="tx1"/>
                </a:solidFill>
                <a:effectLst/>
                <a:latin typeface="+mn-lt"/>
                <a:ea typeface="+mn-ea"/>
                <a:cs typeface="+mn-cs"/>
              </a:rPr>
              <a:t>Connecting to your remote network with AWS Direct Connect</a:t>
            </a:r>
          </a:p>
          <a:p>
            <a:pPr marL="228600" indent="-228600">
              <a:buFont typeface="+mj-lt"/>
              <a:buAutoNum type="arabicPeriod"/>
            </a:pPr>
            <a:r>
              <a:rPr lang="en-US" sz="1100" kern="1200" dirty="0">
                <a:solidFill>
                  <a:schemeClr val="tx1"/>
                </a:solidFill>
                <a:effectLst/>
                <a:latin typeface="+mn-lt"/>
                <a:ea typeface="+mn-ea"/>
                <a:cs typeface="+mn-cs"/>
              </a:rPr>
              <a:t>Connecting VPCs in AWS with VPC peering</a:t>
            </a:r>
          </a:p>
          <a:p>
            <a:pPr marL="228600" indent="-228600">
              <a:buFont typeface="+mj-lt"/>
              <a:buAutoNum type="arabicPeriod"/>
            </a:pPr>
            <a:r>
              <a:rPr lang="en-US" sz="1100" kern="1200" dirty="0">
                <a:solidFill>
                  <a:schemeClr val="tx1"/>
                </a:solidFill>
                <a:effectLst/>
                <a:latin typeface="+mn-lt"/>
                <a:ea typeface="+mn-ea"/>
                <a:cs typeface="+mn-cs"/>
              </a:rPr>
              <a:t>Scaling your VPC network with AWS Transit Gateway</a:t>
            </a:r>
          </a:p>
          <a:p>
            <a:pPr marL="228600" indent="-228600">
              <a:buFont typeface="+mj-lt"/>
              <a:buAutoNum type="arabicPeriod"/>
            </a:pPr>
            <a:r>
              <a:rPr lang="en-US" sz="1100" kern="1200" dirty="0">
                <a:solidFill>
                  <a:schemeClr val="tx1"/>
                </a:solidFill>
                <a:effectLst/>
                <a:latin typeface="+mn-lt"/>
                <a:ea typeface="+mn-ea"/>
                <a:cs typeface="+mn-cs"/>
              </a:rPr>
              <a:t>Connecting your VPC to supported AWS services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This module also includes: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An activity in which you discuss how you would use AWS Transit Gateway to </a:t>
            </a:r>
            <a:r>
              <a:rPr lang="en-US" dirty="0"/>
              <a:t>connect three virtual private clouds (VPCs)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 guided lab where you will create a VPC peering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403"/>
          </a:xfrm>
        </p:spPr>
        <p:txBody>
          <a:bodyPr/>
          <a:lstStyle/>
          <a:p>
            <a:r>
              <a:rPr lang="en-US" sz="1100" i="1" kern="1200" dirty="0">
                <a:solidFill>
                  <a:schemeClr val="tx1"/>
                </a:solidFill>
                <a:effectLst/>
                <a:latin typeface="+mn-lt"/>
                <a:ea typeface="+mn-ea"/>
                <a:cs typeface="+mn-cs"/>
              </a:rPr>
              <a:t>VPC peering </a:t>
            </a:r>
            <a:r>
              <a:rPr lang="en-US" sz="1100" kern="1200" dirty="0">
                <a:solidFill>
                  <a:schemeClr val="tx1"/>
                </a:solidFill>
                <a:effectLst/>
                <a:latin typeface="+mn-lt"/>
                <a:ea typeface="+mn-ea"/>
                <a:cs typeface="+mn-cs"/>
              </a:rPr>
              <a:t>is a one-to-one networking connection between two VPCs that enables you to route traffic between them privately. Instances in either VPC can communicate with each other like they are in the same network. You can create a VPC peering connection between your own VPCs, with a VPC in another AWS account, or with a VPC in a different AWS Region.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establish peering relationships between VPCs across different AWS Regions. Inter-Region VPC peering provides a simple and cost-effective way to share resources between Regions or replicate data for geographic redundancy. Data that is transferred across inter-Region VPC peering connections is charged at the standard inter-Region data transfer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Inter-Region VPC peering enables VPC resources to communicate with each other using private IP addresses without requiring gateways, VPN connections, or separate network appliances. Some examples of VPC resources include Amazon Elastic Compute Cloud (Amazon EC2) instances, Amazon Relational Database Service (Amazon RDS) databases, and AWS Lambda functions that run in different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Traffic remains in the private IP address space. All inter-Region traffic is encrypted with no single point of failure or bandwidth bottleneck. Traffic always stays on the global AWS backbone. Traffic never traverses the public internet, which reduces threats, such as common exploits and distributed denial of service (DDoS) attacks. </a:t>
            </a:r>
          </a:p>
        </p:txBody>
      </p:sp>
    </p:spTree>
    <p:extLst>
      <p:ext uri="{BB962C8B-B14F-4D97-AF65-F5344CB8AC3E}">
        <p14:creationId xmlns:p14="http://schemas.microsoft.com/office/powerpoint/2010/main" val="1089619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dirty="0">
                <a:latin typeface="Calibri" panose="020F0502020204030204" pitchFamily="34" charset="0"/>
              </a:rPr>
              <a:t>To establish a VPC peering connection, the owner of the requester VPC (or local VPC) sends a request to the owner of the VPC peer. To activate the connection, the owner of the VPC peer must accept the VPC peering connection request.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rPr>
              <a:t>To </a:t>
            </a:r>
            <a:r>
              <a:rPr lang="en-US" sz="1100" b="0" baseline="0" dirty="0">
                <a:latin typeface="Calibri" panose="020F0502020204030204" pitchFamily="34" charset="0"/>
              </a:rPr>
              <a:t>enable the flow of the traffic between the VPC peers by using private IP addresses, you must </a:t>
            </a:r>
            <a:r>
              <a:rPr lang="en-US" sz="1100" dirty="0">
                <a:latin typeface="Calibri" panose="020F0502020204030204" pitchFamily="34" charset="0"/>
              </a:rPr>
              <a:t>add </a:t>
            </a:r>
            <a:r>
              <a:rPr lang="en-US" sz="1100" b="0" baseline="0" dirty="0">
                <a:latin typeface="Calibri" panose="020F0502020204030204" pitchFamily="34" charset="0"/>
              </a:rPr>
              <a:t>a route to one or more of your VPC’s route tables. This route must point to the IP address range of the VPC peer. The owner of the VPC peer adds a route to one of their VPC’s route tables that points to the IP address range of your VPC.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dirty="0">
                <a:latin typeface="Calibri" panose="020F0502020204030204" pitchFamily="34" charset="0"/>
              </a:rPr>
              <a:t>You might also need to update the security group rules that are associated with your instance so that traffic to and from the peer VPC is not restricted.</a:t>
            </a:r>
          </a:p>
        </p:txBody>
      </p:sp>
    </p:spTree>
    <p:extLst>
      <p:ext uri="{BB962C8B-B14F-4D97-AF65-F5344CB8AC3E}">
        <p14:creationId xmlns:p14="http://schemas.microsoft.com/office/powerpoint/2010/main" val="35615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2971801"/>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There are some restrictions you should be aware of when you establish VPC peering connections: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VPC peering connections use private IP addresses.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VPC peering connections can be established between different AWS accounts. The CIDR block of the VPC peer cannot overlap with the CIDR block of the requester.</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You can have only one peering resource between any two VPCs.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Transitive peering is not supported. For example, i</a:t>
            </a:r>
            <a:r>
              <a:rPr lang="en-US" kern="1200" dirty="0">
                <a:solidFill>
                  <a:schemeClr val="tx1"/>
                </a:solidFill>
                <a:effectLst/>
                <a:ea typeface="+mn-ea"/>
                <a:cs typeface="+mn-cs"/>
              </a:rPr>
              <a:t>n the diagram, the Development and Test VPCs are peered, and the Production and Test VPCs are peered. However, this does not mean that </a:t>
            </a:r>
            <a:r>
              <a:rPr lang="en-US" i="0" kern="1200" dirty="0">
                <a:solidFill>
                  <a:schemeClr val="tx1"/>
                </a:solidFill>
                <a:effectLst/>
                <a:ea typeface="+mn-ea"/>
                <a:cs typeface="+mn-cs"/>
              </a:rPr>
              <a:t>the Production VPC is connected </a:t>
            </a:r>
            <a:r>
              <a:rPr lang="en-US" kern="1200" dirty="0">
                <a:solidFill>
                  <a:schemeClr val="tx1"/>
                </a:solidFill>
                <a:effectLst/>
                <a:ea typeface="+mn-ea"/>
                <a:cs typeface="+mn-cs"/>
              </a:rPr>
              <a:t>to the Development VPC. By default, VPC peering does not allow the Production VPC to connect to the Development VPC unless they are </a:t>
            </a:r>
            <a:r>
              <a:rPr lang="en-US" i="1" u="none" kern="1200" dirty="0">
                <a:solidFill>
                  <a:schemeClr val="tx1"/>
                </a:solidFill>
                <a:effectLst/>
                <a:ea typeface="+mn-ea"/>
                <a:cs typeface="+mn-cs"/>
              </a:rPr>
              <a:t>explicitly established as peers. </a:t>
            </a:r>
            <a:r>
              <a:rPr lang="en-US" b="0" baseline="0" dirty="0"/>
              <a:t>Therefore, you control which VPCs can communicate with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To learn more about VPC peering connection restrictions, see </a:t>
            </a:r>
            <a:r>
              <a:rPr lang="en-US" u="sng" kern="1200" dirty="0">
                <a:solidFill>
                  <a:schemeClr val="tx1"/>
                </a:solidFill>
                <a:effectLst/>
                <a:ea typeface="+mn-ea"/>
                <a:cs typeface="+mn-cs"/>
                <a:hlinkClick r:id="rId3"/>
              </a:rPr>
              <a:t>VPC peering limitations</a:t>
            </a:r>
            <a:r>
              <a:rPr lang="en-US" kern="1200" dirty="0">
                <a:solidFill>
                  <a:schemeClr val="tx1"/>
                </a:solidFill>
                <a:effectLst/>
                <a:ea typeface="+mn-ea"/>
                <a:cs typeface="+mn-cs"/>
              </a:rPr>
              <a:t>.</a:t>
            </a:r>
          </a:p>
        </p:txBody>
      </p:sp>
    </p:spTree>
    <p:extLst>
      <p:ext uri="{BB962C8B-B14F-4D97-AF65-F5344CB8AC3E}">
        <p14:creationId xmlns:p14="http://schemas.microsoft.com/office/powerpoint/2010/main" val="124869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latin typeface="Calibri" panose="020F0502020204030204" pitchFamily="34" charset="0"/>
                <a:ea typeface="Amazon Ember" panose="020B0603020204020204" pitchFamily="34" charset="0"/>
                <a:cs typeface="Amazon Ember" panose="020B0603020204020204" pitchFamily="34" charset="0"/>
              </a:rPr>
              <a:t>When you connect multiple VPCs in a single AWS Region, consider these network design principles:</a:t>
            </a:r>
          </a:p>
          <a:p>
            <a:endParaRPr lang="en-US" dirty="0">
              <a:solidFill>
                <a:srgbClr val="333333"/>
              </a:solidFill>
              <a:latin typeface="Calibri" panose="020F050202020403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dirty="0">
                <a:solidFill>
                  <a:srgbClr val="333333"/>
                </a:solidFill>
                <a:latin typeface="Calibri" panose="020F0502020204030204" pitchFamily="34" charset="0"/>
                <a:ea typeface="Amazon Ember" panose="020B0603020204020204" pitchFamily="34" charset="0"/>
                <a:cs typeface="Amazon Ember" panose="020B0603020204020204" pitchFamily="34" charset="0"/>
              </a:rPr>
              <a:t>Connect only those VPCs that truly must communicate with each other</a:t>
            </a:r>
          </a:p>
          <a:p>
            <a:pPr marL="171450" indent="-171450">
              <a:buFont typeface="Arial" panose="020B0604020202020204" pitchFamily="34" charset="0"/>
              <a:buChar char="•"/>
            </a:pPr>
            <a:r>
              <a:rPr lang="en-US" dirty="0">
                <a:solidFill>
                  <a:srgbClr val="333333"/>
                </a:solidFill>
                <a:latin typeface="Calibri" panose="020F0502020204030204" pitchFamily="34" charset="0"/>
                <a:ea typeface="Amazon Ember" panose="020B0603020204020204" pitchFamily="34" charset="0"/>
                <a:cs typeface="Amazon Ember" panose="020B0603020204020204" pitchFamily="34" charset="0"/>
              </a:rPr>
              <a:t>Make sure that the solution you choose can scale according to your current and future VPC connectivity needs</a:t>
            </a:r>
          </a:p>
        </p:txBody>
      </p:sp>
    </p:spTree>
    <p:extLst>
      <p:ext uri="{BB962C8B-B14F-4D97-AF65-F5344CB8AC3E}">
        <p14:creationId xmlns:p14="http://schemas.microsoft.com/office/powerpoint/2010/main" val="258701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latin typeface="Calibri" panose="020F0502020204030204" pitchFamily="34" charset="0"/>
              </a:rPr>
              <a:t>Here is an example of how you can use VPC peering for shared resources.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aseline="0" dirty="0">
                <a:latin typeface="Calibri" panose="020F0502020204030204" pitchFamily="34" charset="0"/>
              </a:rPr>
              <a:t>In this example, each department VPC in a company peers with a shared </a:t>
            </a:r>
            <a:r>
              <a:rPr lang="en-US" i="1" baseline="0" dirty="0">
                <a:latin typeface="Calibri" panose="020F0502020204030204" pitchFamily="34" charset="0"/>
              </a:rPr>
              <a:t>Services VPC</a:t>
            </a:r>
            <a:r>
              <a:rPr lang="en-US" baseline="0" dirty="0">
                <a:latin typeface="Calibri" panose="020F0502020204030204" pitchFamily="34" charset="0"/>
              </a:rPr>
              <a:t>. This VPC contains connections to Microsoft Active Directory, security scanning tools, monitoring and logging tools, and various other capabilities. It also provides a proxy through which the department VPCs can access some on-premises resources. VPC peering enables company applications that are in different VPCs to access the shared Services </a:t>
            </a:r>
            <a:r>
              <a:rPr lang="en-US" baseline="0">
                <a:latin typeface="Calibri" panose="020F0502020204030204" pitchFamily="34" charset="0"/>
              </a:rPr>
              <a:t>VPC but remain </a:t>
            </a:r>
            <a:r>
              <a:rPr lang="en-US" baseline="0" dirty="0">
                <a:latin typeface="Calibri" panose="020F0502020204030204" pitchFamily="34" charset="0"/>
              </a:rPr>
              <a:t>isolated from each other. </a:t>
            </a:r>
            <a:r>
              <a:rPr lang="en-US" dirty="0">
                <a:latin typeface="Calibri" panose="020F0502020204030204" pitchFamily="34" charset="0"/>
              </a:rPr>
              <a:t>In this example, also notice that </a:t>
            </a:r>
            <a:r>
              <a:rPr lang="en-US" b="0" baseline="0" dirty="0">
                <a:latin typeface="Calibri" panose="020F0502020204030204" pitchFamily="34" charset="0"/>
              </a:rPr>
              <a:t>a </a:t>
            </a:r>
            <a:r>
              <a:rPr lang="en-US" b="0" i="0" kern="1200" dirty="0">
                <a:solidFill>
                  <a:schemeClr val="tx1"/>
                </a:solidFill>
                <a:effectLst/>
                <a:latin typeface="Calibri" panose="020F0502020204030204" pitchFamily="34" charset="0"/>
                <a:ea typeface="+mn-ea"/>
                <a:cs typeface="+mn-cs"/>
              </a:rPr>
              <a:t>VPC peering connection was established between VPCs in different Regions. </a:t>
            </a:r>
            <a:endParaRPr lang="en-US" b="0" dirty="0">
              <a:latin typeface="Calibri" panose="020F0502020204030204" pitchFamily="34" charset="0"/>
            </a:endParaRPr>
          </a:p>
        </p:txBody>
      </p:sp>
    </p:spTree>
    <p:extLst>
      <p:ext uri="{BB962C8B-B14F-4D97-AF65-F5344CB8AC3E}">
        <p14:creationId xmlns:p14="http://schemas.microsoft.com/office/powerpoint/2010/main" val="2000557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VPC peering is a one-to-one networking connection between two VPCs that enables you to route traffic between them privately</a:t>
            </a:r>
          </a:p>
          <a:p>
            <a:pPr marL="171450" indent="-171450">
              <a:buFont typeface="Arial" panose="020B0604020202020204" pitchFamily="34" charset="0"/>
              <a:buChar char="•"/>
            </a:pPr>
            <a:r>
              <a:rPr lang="en-US" dirty="0"/>
              <a:t>You can establish peering relationships between VPCs across different AWS Regions</a:t>
            </a:r>
          </a:p>
          <a:p>
            <a:pPr marL="171450" indent="-171450">
              <a:buFont typeface="Arial" panose="020B0604020202020204" pitchFamily="34" charset="0"/>
              <a:buChar char="•"/>
            </a:pPr>
            <a:r>
              <a:rPr lang="en-US" dirty="0"/>
              <a:t>VPC peering connections – </a:t>
            </a:r>
          </a:p>
          <a:p>
            <a:pPr marL="628650" lvl="1" indent="-171450">
              <a:buFont typeface="Arial" panose="020B0604020202020204" pitchFamily="34" charset="0"/>
              <a:buChar char="•"/>
            </a:pPr>
            <a:r>
              <a:rPr lang="en-US" dirty="0"/>
              <a:t>Use private IP addresses</a:t>
            </a:r>
          </a:p>
          <a:p>
            <a:pPr marL="628650" lvl="1" indent="-171450">
              <a:buFont typeface="Arial" panose="020B0604020202020204" pitchFamily="34" charset="0"/>
              <a:buChar char="•"/>
            </a:pPr>
            <a:r>
              <a:rPr lang="en-US" dirty="0"/>
              <a:t>Can be established between different AWS accounts</a:t>
            </a:r>
          </a:p>
          <a:p>
            <a:pPr marL="628650" lvl="1" indent="-171450">
              <a:buFont typeface="Arial" panose="020B0604020202020204" pitchFamily="34" charset="0"/>
              <a:buChar char="•"/>
            </a:pPr>
            <a:r>
              <a:rPr lang="en-US" dirty="0"/>
              <a:t>Cannot have overlapping CIDR blocks</a:t>
            </a:r>
          </a:p>
          <a:p>
            <a:pPr marL="628650" lvl="1" indent="-171450">
              <a:buFont typeface="Arial" panose="020B0604020202020204" pitchFamily="34" charset="0"/>
              <a:buChar char="•"/>
            </a:pPr>
            <a:r>
              <a:rPr lang="en-US" dirty="0"/>
              <a:t>Can have only one peering resource between any two VPCs</a:t>
            </a:r>
          </a:p>
          <a:p>
            <a:pPr marL="628650" lvl="1" indent="-171450">
              <a:buFont typeface="Arial" panose="020B0604020202020204" pitchFamily="34" charset="0"/>
              <a:buChar char="•"/>
            </a:pPr>
            <a:r>
              <a:rPr lang="en-US" dirty="0"/>
              <a:t>Do not support transitive peering relationships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8564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7 – Guided Lab: Creating a VPC Peering Connection.</a:t>
            </a:r>
          </a:p>
        </p:txBody>
      </p:sp>
    </p:spTree>
    <p:extLst>
      <p:ext uri="{BB962C8B-B14F-4D97-AF65-F5344CB8AC3E}">
        <p14:creationId xmlns:p14="http://schemas.microsoft.com/office/powerpoint/2010/main" val="3313668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sz="1100" dirty="0"/>
              <a:t>Create a peering connection between two VPCs</a:t>
            </a:r>
          </a:p>
          <a:p>
            <a:pPr marL="228600" indent="-228600">
              <a:buFont typeface="+mj-lt"/>
              <a:buAutoNum type="arabicPeriod"/>
            </a:pPr>
            <a:r>
              <a:rPr lang="en-US" sz="1100" dirty="0"/>
              <a:t>Configure route tables to send traffic to the peering connection</a:t>
            </a:r>
          </a:p>
          <a:p>
            <a:pPr marL="228600" indent="-228600">
              <a:buFont typeface="+mj-lt"/>
              <a:buAutoNum type="arabicPeriod"/>
            </a:pPr>
            <a:r>
              <a:rPr lang="en-US" sz="1100" dirty="0"/>
              <a:t>Test the peering connection</a:t>
            </a:r>
          </a:p>
        </p:txBody>
      </p:sp>
    </p:spTree>
    <p:extLst>
      <p:ext uri="{BB962C8B-B14F-4D97-AF65-F5344CB8AC3E}">
        <p14:creationId xmlns:p14="http://schemas.microsoft.com/office/powerpoint/2010/main" val="64683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150627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dirty="0">
                <a:latin typeface="+mn-lt"/>
              </a:rPr>
              <a:t>Describe how to connect an on-premises network to the Amazon Web Services (AWS) Cloud</a:t>
            </a:r>
          </a:p>
          <a:p>
            <a:pPr marL="171450" indent="-171450">
              <a:buFont typeface="Arial" panose="020B0604020202020204" pitchFamily="34" charset="0"/>
              <a:buChar char="•"/>
            </a:pPr>
            <a:r>
              <a:rPr lang="en-US" dirty="0">
                <a:latin typeface="+mn-lt"/>
              </a:rPr>
              <a:t>Describe how to connect VPCs in the AWS Cloud</a:t>
            </a:r>
          </a:p>
          <a:p>
            <a:pPr marL="171450" indent="-171450">
              <a:buFont typeface="Arial" panose="020B0604020202020204" pitchFamily="34" charset="0"/>
              <a:buChar char="•"/>
            </a:pPr>
            <a:r>
              <a:rPr lang="en-US" dirty="0">
                <a:latin typeface="+mn-lt"/>
              </a:rPr>
              <a:t>Connect VPCs in the AWS Cloud by using VPC peering</a:t>
            </a:r>
          </a:p>
          <a:p>
            <a:pPr marL="171450" indent="-171450">
              <a:buFont typeface="Arial" panose="020B0604020202020204" pitchFamily="34" charset="0"/>
              <a:buChar char="•"/>
            </a:pPr>
            <a:r>
              <a:rPr lang="en-US" dirty="0">
                <a:latin typeface="+mn-lt"/>
              </a:rPr>
              <a:t>Describe how to scale VPCs in the AWS Cloud</a:t>
            </a:r>
          </a:p>
          <a:p>
            <a:pPr marL="171450" indent="-171450">
              <a:buFont typeface="Arial" panose="020B0604020202020204" pitchFamily="34" charset="0"/>
              <a:buChar char="•"/>
            </a:pPr>
            <a:r>
              <a:rPr lang="en-US" dirty="0">
                <a:latin typeface="+mn-lt"/>
              </a:rPr>
              <a:t>Describe how to connect VPCs to supported AWS services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1137541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a:t>
            </a:r>
            <a:r>
              <a:rPr lang="en-US" sz="1100" i="0" dirty="0"/>
              <a:t>: Scaling your VPC network with AWS Transit Gateway.</a:t>
            </a:r>
          </a:p>
        </p:txBody>
      </p:sp>
    </p:spTree>
    <p:extLst>
      <p:ext uri="{BB962C8B-B14F-4D97-AF65-F5344CB8AC3E}">
        <p14:creationId xmlns:p14="http://schemas.microsoft.com/office/powerpoint/2010/main" val="2547697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692581"/>
          </a:xfrm>
        </p:spPr>
        <p:txBody>
          <a:bodyPr/>
          <a:lstStyle/>
          <a:p>
            <a:r>
              <a:rPr lang="en-US" sz="1100" kern="1200" dirty="0">
                <a:solidFill>
                  <a:schemeClr val="tx1"/>
                </a:solidFill>
                <a:effectLst/>
                <a:latin typeface="+mn-lt"/>
                <a:ea typeface="+mn-ea"/>
                <a:cs typeface="+mn-cs"/>
              </a:rPr>
              <a:t>As you grow the number of workloads that run on AWS, you must be able to scale your networks across multiple accounts and VPCs to keep up with the growth. You can use VPC peering to connect pairs of VPCs. However, it can be operationally costly and difficult to manage point-to-point connectivity across many VPCs if you cannot centrally manage the connectivity policies. For on-premises connectivity, you must attach your VPN to each individual VPC. This solution can be time-consuming to build and difficult to manage when the number of VPCs grows into the hundreds.</a:t>
            </a:r>
          </a:p>
          <a:p>
            <a:endParaRPr lang="en-US" sz="1100" kern="1200" dirty="0">
              <a:solidFill>
                <a:schemeClr val="tx1"/>
              </a:solidFill>
              <a:effectLst/>
              <a:latin typeface="+mn-lt"/>
              <a:ea typeface="+mn-ea"/>
              <a:cs typeface="+mn-cs"/>
            </a:endParaRPr>
          </a:p>
          <a:p>
            <a:r>
              <a:rPr lang="en-US" dirty="0"/>
              <a:t>It’s important to consider how large your environment might become over time, how well it will scale, and how you will organize your VPCs. </a:t>
            </a:r>
            <a:r>
              <a:rPr lang="en-US" sz="1100" kern="1200" dirty="0">
                <a:solidFill>
                  <a:schemeClr val="tx1"/>
                </a:solidFill>
                <a:effectLst/>
                <a:latin typeface="+mn-lt"/>
                <a:ea typeface="+mn-ea"/>
                <a:cs typeface="+mn-cs"/>
              </a:rPr>
              <a:t>To solve this problem, you can use AWS Transit Gateway to simplify your networking model.</a:t>
            </a:r>
          </a:p>
        </p:txBody>
      </p:sp>
    </p:spTree>
    <p:extLst>
      <p:ext uri="{BB962C8B-B14F-4D97-AF65-F5344CB8AC3E}">
        <p14:creationId xmlns:p14="http://schemas.microsoft.com/office/powerpoint/2010/main" val="260275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Transit Gateway is a service that enables you to connect your VPCs and on-premises networks to a single gateway (called a transit gateway). </a:t>
            </a:r>
            <a:r>
              <a:rPr lang="en-US" sz="1100" kern="1200" dirty="0">
                <a:solidFill>
                  <a:schemeClr val="tx1"/>
                </a:solidFill>
                <a:effectLst/>
                <a:latin typeface="+mn-lt"/>
                <a:ea typeface="+mn-ea"/>
                <a:cs typeface="+mn-cs"/>
              </a:rPr>
              <a:t>With AWS Transit Gateway, you only need to create and manage a single connection from the central gateway into each VPC, on-premises data center, or remote office across your network.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Transit Gateway uses a hub-and-spoke model. This model significantly simplifies management and reduces operational costs because each network only needs to connect to the transit gateway and not to every other network. Any new VPC is connected to the transit gateway, and is then automatically available to every other network that is connected to the transit gateway. This ease of connectivity makes it easier to scale your network as you grow.</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AWS Transit Gateway to connect up to 5,000 VPCs and on-premises networks.</a:t>
            </a:r>
          </a:p>
        </p:txBody>
      </p:sp>
    </p:spTree>
    <p:extLst>
      <p:ext uri="{BB962C8B-B14F-4D97-AF65-F5344CB8AC3E}">
        <p14:creationId xmlns:p14="http://schemas.microsoft.com/office/powerpoint/2010/main" val="2388709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to connect multiple VPCs by using AWS Transit Gateway, consider this scenario. You want to fully connect three VPCs in your network. In this scenario, you learn how to deploy AWS Transit Gateway and three VPCs with non-overlapping IP address space in a single Region. You then attach the transit gateway to these VPCs.</a:t>
            </a:r>
          </a:p>
        </p:txBody>
      </p:sp>
    </p:spTree>
    <p:extLst>
      <p:ext uri="{BB962C8B-B14F-4D97-AF65-F5344CB8AC3E}">
        <p14:creationId xmlns:p14="http://schemas.microsoft.com/office/powerpoint/2010/main" val="101049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for connecting multiple VPCs is to create a transit gateway. A </a:t>
            </a:r>
            <a:r>
              <a:rPr lang="en-US" i="1" dirty="0"/>
              <a:t>transit gateway</a:t>
            </a:r>
            <a:r>
              <a:rPr lang="en-US" dirty="0"/>
              <a:t> is a transit hub that you can use to interconnect your VPCs and on-premises networks. It acts as a Regional virtual router for traffic that flows between your VPCs and VPN connections. A transit gateway scales elastically based on the volume of network traffic.</a:t>
            </a:r>
          </a:p>
          <a:p>
            <a:endParaRPr lang="en-US" dirty="0"/>
          </a:p>
          <a:p>
            <a:r>
              <a:rPr lang="en-US" dirty="0"/>
              <a:t>You can set up a transit gateway through the Amazon VPC dashboard. Various charges apply for using AWS Transit Gateway, so make sure that your architecture and budget can support using a transit gateway.</a:t>
            </a:r>
          </a:p>
          <a:p>
            <a:endParaRPr lang="en-US" dirty="0"/>
          </a:p>
          <a:p>
            <a:r>
              <a:rPr lang="en-US" dirty="0"/>
              <a:t>For more information, </a:t>
            </a:r>
            <a:r>
              <a:rPr lang="en-US" sz="1100" kern="1200" dirty="0">
                <a:solidFill>
                  <a:schemeClr val="tx1"/>
                </a:solidFill>
                <a:effectLst/>
                <a:latin typeface="+mn-lt"/>
                <a:ea typeface="+mn-ea"/>
                <a:cs typeface="+mn-cs"/>
              </a:rPr>
              <a:t>see </a:t>
            </a:r>
            <a:r>
              <a:rPr lang="en-US" sz="1100" u="sng" kern="1200" dirty="0">
                <a:solidFill>
                  <a:schemeClr val="tx1"/>
                </a:solidFill>
                <a:effectLst/>
                <a:latin typeface="+mn-lt"/>
                <a:ea typeface="+mn-ea"/>
                <a:cs typeface="+mn-cs"/>
                <a:hlinkClick r:id="rId3"/>
              </a:rPr>
              <a:t>What Is a Transit Gateway?</a:t>
            </a:r>
            <a:endParaRPr lang="en-US" dirty="0"/>
          </a:p>
        </p:txBody>
      </p:sp>
    </p:spTree>
    <p:extLst>
      <p:ext uri="{BB962C8B-B14F-4D97-AF65-F5344CB8AC3E}">
        <p14:creationId xmlns:p14="http://schemas.microsoft.com/office/powerpoint/2010/main" val="246537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AWS Transit Gateway connects to a VPC though elastic network interfaces (or ENIs), which are deployed into subnets.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must ensure that every Availability Zone that is part of the VPC has an ENI that connects the VPC to the transit gateway. You can do this by selecting at least one subnet from each Availability Zone for the ENI.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Notice in this example that the route table for VPC 3 has a single destination route that is local for VPC 3 using the 10.3.0.0/16 network.</a:t>
            </a:r>
          </a:p>
        </p:txBody>
      </p:sp>
    </p:spTree>
    <p:extLst>
      <p:ext uri="{BB962C8B-B14F-4D97-AF65-F5344CB8AC3E}">
        <p14:creationId xmlns:p14="http://schemas.microsoft.com/office/powerpoint/2010/main" val="244402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After attaching the ENIs, the next step is to add a route in the VPC route table to send traffic that’s destined for the other VPCs in the network to the transit gateway.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100" kern="1200" dirty="0">
                <a:solidFill>
                  <a:schemeClr val="tx1"/>
                </a:solidFill>
                <a:effectLst/>
                <a:latin typeface="+mn-lt"/>
                <a:ea typeface="+mn-ea"/>
                <a:cs typeface="+mn-cs"/>
              </a:rPr>
              <a:t>In this example, the second line of the VPC 3 route table shows that traffic destined for the 10.0.0.0/8 network is sent to the transit gateway. This route enables any traffic from VPC 3 going to either VPC 1 or VPC 2 to be sent to the transit gateway, because the CIDR block 10.0.0.0/8 includes the 10.X.0.0/16 CIDR blocks, which are used by the individual VPCs. </a:t>
            </a:r>
          </a:p>
        </p:txBody>
      </p:sp>
    </p:spTree>
    <p:extLst>
      <p:ext uri="{BB962C8B-B14F-4D97-AF65-F5344CB8AC3E}">
        <p14:creationId xmlns:p14="http://schemas.microsoft.com/office/powerpoint/2010/main" val="1817454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Next, you must configure the transit gateway route table to route traffic to the connected VPCs.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 create a transit gateway, a default transit gateway route table is created. Each route in the transit gateway route table enables the transit gateway to send traffic destined for one of the VPCs to a corresponding attachment, which is a reference to the ENI that is attached to the VPC itself.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this example, there is a route in the transit gateway route table that sends any traffic destined for the 10.1.0.0/16 network to vpc-att-1xxx, which is the attachment for VPC 1. Similarly, any traffic destined for the other VPC networks are sent to the corresponding attachments.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how to create connected environments using AWS Transit Gateway, see </a:t>
            </a:r>
            <a:r>
              <a:rPr lang="en-US" sz="1100" dirty="0">
                <a:ea typeface="Amazon Ember Light" panose="020B0403020204020204" pitchFamily="34" charset="0"/>
                <a:cs typeface="Amazon Ember Light" panose="020B0403020204020204" pitchFamily="34" charset="0"/>
                <a:hlinkClick r:id="rId3"/>
              </a:rPr>
              <a:t>Getting Started with Transit Gateways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48829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you can use AWS Transit Gateway to connect multiple VPCs, you can also use it to achieve isolation in your VPC environment. In this scenario, you want to connect your VPN source to your VPC environment. </a:t>
            </a:r>
            <a:r>
              <a:rPr lang="en-US" sz="1100" kern="1200" dirty="0">
                <a:solidFill>
                  <a:schemeClr val="tx1"/>
                </a:solidFill>
                <a:effectLst/>
                <a:latin typeface="+mn-lt"/>
                <a:ea typeface="+mn-ea"/>
                <a:cs typeface="+mn-cs"/>
              </a:rPr>
              <a:t>You also want to prevent your VPCs from directly connecting to each other, leaving the VPN to decide if traffic from one VPC has to be forwarded to another.</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By setting up the route table appropriately for the transit gateway, you can prevent information sharing between the VPCs. </a:t>
            </a:r>
          </a:p>
          <a:p>
            <a:endParaRPr lang="en-US" dirty="0"/>
          </a:p>
        </p:txBody>
      </p:sp>
    </p:spTree>
    <p:extLst>
      <p:ext uri="{BB962C8B-B14F-4D97-AF65-F5344CB8AC3E}">
        <p14:creationId xmlns:p14="http://schemas.microsoft.com/office/powerpoint/2010/main" val="291244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implement this solution, update the route in the transit gateway route table to send all known traffic to the VPN connection.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example, when traffic for any of the VPCs in the 10.0.0.0/8 network is sent from VPC 3 to the transit gateway, the transit gateway will forward the traffic to the VPN as shown on the slide. The transit gateway will not send the traffic to any of the other VPCs because there are no routes pointing to any of the VPC attachments.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now have isolated and secured VPN access to your VPC environment with no cross communication between the VPCs.</a:t>
            </a:r>
          </a:p>
        </p:txBody>
      </p:sp>
    </p:spTree>
    <p:extLst>
      <p:ext uri="{BB962C8B-B14F-4D97-AF65-F5344CB8AC3E}">
        <p14:creationId xmlns:p14="http://schemas.microsoft.com/office/powerpoint/2010/main" val="982370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create multiple transit gateway route tables for specific interactions to direct traffic, as you see 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this example, the second route table will direct inbound traffic from the VPN to one of the corresponding VPCs attached to the transit gateway. </a:t>
            </a:r>
          </a:p>
        </p:txBody>
      </p:sp>
    </p:spTree>
    <p:extLst>
      <p:ext uri="{BB962C8B-B14F-4D97-AF65-F5344CB8AC3E}">
        <p14:creationId xmlns:p14="http://schemas.microsoft.com/office/powerpoint/2010/main" val="254908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complete the following activity: AWS Transit Gateway.</a:t>
            </a:r>
          </a:p>
        </p:txBody>
      </p:sp>
    </p:spTree>
    <p:extLst>
      <p:ext uri="{BB962C8B-B14F-4D97-AF65-F5344CB8AC3E}">
        <p14:creationId xmlns:p14="http://schemas.microsoft.com/office/powerpoint/2010/main" val="2202713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activity, you have five VPCs that you want connect to each other through AWS Transit Gateway.</a:t>
            </a:r>
          </a:p>
          <a:p>
            <a:endParaRPr lang="en-US" dirty="0"/>
          </a:p>
          <a:p>
            <a:r>
              <a:rPr lang="en-US" dirty="0"/>
              <a:t>Answer the following questions:</a:t>
            </a:r>
          </a:p>
          <a:p>
            <a:endParaRPr lang="en-US" dirty="0"/>
          </a:p>
          <a:p>
            <a:pPr marL="171450" indent="-171450">
              <a:buFont typeface="Arial" panose="020B0604020202020204" pitchFamily="34" charset="0"/>
              <a:buChar char="•"/>
            </a:pPr>
            <a:r>
              <a:rPr lang="en-US" dirty="0"/>
              <a:t>What routes are necessary to add to each of the VPC route tables to enable full connectivity?</a:t>
            </a:r>
          </a:p>
          <a:p>
            <a:pPr marL="171450" indent="-171450">
              <a:buFont typeface="Arial" panose="020B0604020202020204" pitchFamily="34" charset="0"/>
              <a:buChar char="•"/>
            </a:pPr>
            <a:r>
              <a:rPr lang="en-US" dirty="0"/>
              <a:t>What routes are necessary to add to the transit gateway route table to enable full connectivity?</a:t>
            </a:r>
          </a:p>
        </p:txBody>
      </p:sp>
    </p:spTree>
    <p:extLst>
      <p:ext uri="{BB962C8B-B14F-4D97-AF65-F5344CB8AC3E}">
        <p14:creationId xmlns:p14="http://schemas.microsoft.com/office/powerpoint/2010/main" val="1148715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routes must you add in each VPC route table to enable full connectivity?</a:t>
            </a:r>
          </a:p>
          <a:p>
            <a:pPr marL="171450" indent="-171450">
              <a:buFont typeface="Arial" panose="020B0604020202020204" pitchFamily="34" charset="0"/>
              <a:buChar char="•"/>
            </a:pPr>
            <a:r>
              <a:rPr lang="en-US" dirty="0"/>
              <a:t>See the provided solution for the VPC 3 route table. You update the other VPC route tables in a similar way.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What routes must you add to the transit gateway route table to enable full connectivity?</a:t>
            </a:r>
          </a:p>
          <a:p>
            <a:pPr marL="171450" indent="-171450">
              <a:buFont typeface="Arial" panose="020B0604020202020204" pitchFamily="34" charset="0"/>
              <a:buChar char="•"/>
            </a:pPr>
            <a:r>
              <a:rPr lang="en-US" dirty="0"/>
              <a:t>Add a route for each VPC attachment to direct traffic to each VPC.</a:t>
            </a:r>
          </a:p>
        </p:txBody>
      </p:sp>
    </p:spTree>
    <p:extLst>
      <p:ext uri="{BB962C8B-B14F-4D97-AF65-F5344CB8AC3E}">
        <p14:creationId xmlns:p14="http://schemas.microsoft.com/office/powerpoint/2010/main" val="3232983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AWS Transit </a:t>
            </a:r>
            <a:r>
              <a:rPr lang="en-US"/>
              <a:t>Gateway enables </a:t>
            </a:r>
            <a:r>
              <a:rPr lang="en-US" dirty="0"/>
              <a:t>you to connect your VPCs and on-premises networks to a single gateway (called a transit gateway)</a:t>
            </a:r>
          </a:p>
          <a:p>
            <a:pPr marL="171450" indent="-171450">
              <a:buFont typeface="Arial" panose="020B0604020202020204" pitchFamily="34" charset="0"/>
              <a:buChar char="•"/>
            </a:pPr>
            <a:r>
              <a:rPr lang="en-US" dirty="0"/>
              <a:t>AWS Transit Gateway uses a hub-and-spoke model to simplify VPC management and reduce operational costs</a:t>
            </a:r>
          </a:p>
        </p:txBody>
      </p:sp>
    </p:spTree>
    <p:extLst>
      <p:ext uri="{BB962C8B-B14F-4D97-AF65-F5344CB8AC3E}">
        <p14:creationId xmlns:p14="http://schemas.microsoft.com/office/powerpoint/2010/main" val="2711401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6</a:t>
            </a:r>
            <a:r>
              <a:rPr lang="en-US" sz="1100" i="0" dirty="0"/>
              <a:t>: Connecting your VPC to supported AWS services.</a:t>
            </a:r>
          </a:p>
        </p:txBody>
      </p:sp>
    </p:spTree>
    <p:extLst>
      <p:ext uri="{BB962C8B-B14F-4D97-AF65-F5344CB8AC3E}">
        <p14:creationId xmlns:p14="http://schemas.microsoft.com/office/powerpoint/2010/main" val="2476916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A </a:t>
            </a:r>
            <a:r>
              <a:rPr lang="en-US" i="1" kern="1200" dirty="0">
                <a:solidFill>
                  <a:schemeClr val="tx1"/>
                </a:solidFill>
                <a:effectLst/>
                <a:ea typeface="+mn-ea"/>
                <a:cs typeface="+mn-cs"/>
              </a:rPr>
              <a:t>VPC endpoint</a:t>
            </a:r>
            <a:r>
              <a:rPr lang="en-US" kern="1200" dirty="0">
                <a:solidFill>
                  <a:schemeClr val="tx1"/>
                </a:solidFill>
                <a:effectLst/>
                <a:ea typeface="+mn-ea"/>
                <a:cs typeface="+mn-cs"/>
              </a:rPr>
              <a:t> enables </a:t>
            </a:r>
            <a:r>
              <a:rPr lang="en-US" dirty="0"/>
              <a:t>you to privately connect your VPC to supported AWS services and to VPC endpoint services that are powered by AWS PrivateLink. VPC endpoint services that are powered by AWS PrivateLink include some AWS services, services hosted by other AWS customers and AWS Partner Network (APN) Partners in their own VPCs (which are referred to as </a:t>
            </a:r>
            <a:r>
              <a:rPr lang="en-US" i="1" dirty="0"/>
              <a:t>endpoint services</a:t>
            </a:r>
            <a:r>
              <a:rPr lang="en-US" dirty="0"/>
              <a:t>), and supported AWS Marketplace Partner services. </a:t>
            </a:r>
          </a:p>
          <a:p>
            <a:endParaRPr lang="en-US" dirty="0"/>
          </a:p>
          <a:p>
            <a:r>
              <a:rPr lang="en-US" dirty="0"/>
              <a:t>VPC endpoints do not require an internet gateway, NAT device, VPN connection, or DX connection. Instances in your VPC do not require public IP addresses to communicate with resources in the service. Traffic between your VPC and the other service does not leave the Amazon network</a:t>
            </a:r>
            <a:r>
              <a:rPr lang="en-US" kern="1200" dirty="0">
                <a:solidFill>
                  <a:schemeClr val="tx1"/>
                </a:solidFill>
                <a:effectLst/>
                <a:ea typeface="+mn-ea"/>
                <a:cs typeface="+mn-cs"/>
              </a:rPr>
              <a:t>. </a:t>
            </a:r>
          </a:p>
          <a:p>
            <a:endParaRPr lang="en-US" kern="1200" dirty="0">
              <a:solidFill>
                <a:schemeClr val="tx1"/>
              </a:solidFill>
              <a:effectLst/>
              <a:ea typeface="+mn-ea"/>
              <a:cs typeface="+mn-cs"/>
            </a:endParaRPr>
          </a:p>
          <a:p>
            <a:r>
              <a:rPr lang="en-US" kern="1200" dirty="0">
                <a:solidFill>
                  <a:schemeClr val="tx1"/>
                </a:solidFill>
                <a:effectLst/>
                <a:ea typeface="+mn-ea"/>
                <a:cs typeface="+mn-cs"/>
              </a:rPr>
              <a:t>Endpoints are virtual devices. They are horizontally scaled, redundant, and highly available VPC components. Endpoints allow communication between instances in your VPC and services without imposing availability risks or bandwidth constraints on your network traffic.</a:t>
            </a:r>
          </a:p>
        </p:txBody>
      </p:sp>
    </p:spTree>
    <p:extLst>
      <p:ext uri="{BB962C8B-B14F-4D97-AF65-F5344CB8AC3E}">
        <p14:creationId xmlns:p14="http://schemas.microsoft.com/office/powerpoint/2010/main" val="1793663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4790"/>
          </a:xfrm>
        </p:spPr>
        <p:txBody>
          <a:bodyPr/>
          <a:lstStyle/>
          <a:p>
            <a:r>
              <a:rPr lang="en-US" kern="1200" dirty="0">
                <a:solidFill>
                  <a:schemeClr val="tx1"/>
                </a:solidFill>
                <a:effectLst/>
                <a:ea typeface="+mn-ea"/>
                <a:cs typeface="+mn-cs"/>
              </a:rPr>
              <a:t>There are two types of VPC endpoints:</a:t>
            </a:r>
          </a:p>
          <a:p>
            <a:endParaRPr lang="en-US"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ea typeface="+mn-ea"/>
                <a:cs typeface="+mn-cs"/>
              </a:rPr>
              <a:t>An </a:t>
            </a:r>
            <a:r>
              <a:rPr lang="en-US" i="1" kern="1200" dirty="0">
                <a:solidFill>
                  <a:schemeClr val="tx1"/>
                </a:solidFill>
                <a:effectLst/>
                <a:ea typeface="+mn-ea"/>
                <a:cs typeface="+mn-cs"/>
              </a:rPr>
              <a:t>interface endpoint </a:t>
            </a:r>
            <a:r>
              <a:rPr lang="en-US" kern="1200" dirty="0">
                <a:solidFill>
                  <a:schemeClr val="tx1"/>
                </a:solidFill>
                <a:effectLst/>
                <a:ea typeface="+mn-ea"/>
                <a:cs typeface="+mn-cs"/>
              </a:rPr>
              <a:t>is an elastic network interface with a private IP address. This IP address serves as an entry point for traffic that is destined to a supported service. Interface endpoints enable you to connect to services that are powered by AWS PrivateLink. </a:t>
            </a:r>
            <a:r>
              <a:rPr lang="en-US" dirty="0"/>
              <a:t>The owner of the service is the </a:t>
            </a:r>
            <a:r>
              <a:rPr lang="en-US" i="1" dirty="0"/>
              <a:t>service provider. </a:t>
            </a:r>
            <a:r>
              <a:rPr lang="en-US" i="0" dirty="0"/>
              <a:t>As </a:t>
            </a:r>
            <a:r>
              <a:rPr lang="en-US" dirty="0"/>
              <a:t>the principal who creates the interface endpoint, you are the </a:t>
            </a:r>
            <a:r>
              <a:rPr lang="en-US" i="1" dirty="0"/>
              <a:t>service consumer</a:t>
            </a:r>
            <a:r>
              <a:rPr lang="en-US" dirty="0"/>
              <a:t>. </a:t>
            </a:r>
            <a:r>
              <a:rPr lang="en-US" kern="1200" dirty="0">
                <a:solidFill>
                  <a:schemeClr val="tx1"/>
                </a:solidFill>
                <a:effectLst/>
                <a:ea typeface="+mn-ea"/>
                <a:cs typeface="+mn-cs"/>
              </a:rPr>
              <a:t>For a complete list of services that are supported by interface endpoints, see </a:t>
            </a:r>
            <a:r>
              <a:rPr lang="en-US" sz="1100" u="sng" kern="1200" dirty="0">
                <a:solidFill>
                  <a:schemeClr val="tx1"/>
                </a:solidFill>
                <a:effectLst/>
                <a:ea typeface="+mn-ea"/>
                <a:cs typeface="+mn-cs"/>
                <a:hlinkClick r:id="rId3"/>
              </a:rPr>
              <a:t>VPC Endpoints – Interface Endpoints</a:t>
            </a:r>
            <a:r>
              <a:rPr lang="en-US" kern="1200" dirty="0">
                <a:solidFill>
                  <a:schemeClr val="tx1"/>
                </a:solidFill>
                <a:effectLs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kern="1200" dirty="0">
              <a:solidFill>
                <a:schemeClr val="tx1"/>
              </a:solidFill>
              <a:effectLst/>
              <a:ea typeface="+mn-ea"/>
              <a:cs typeface="+mn-cs"/>
            </a:endParaRPr>
          </a:p>
          <a:p>
            <a:pPr marL="171450" indent="-171450">
              <a:buFont typeface="Arial" panose="020B0604020202020204" pitchFamily="34" charset="0"/>
              <a:buChar char="•"/>
            </a:pPr>
            <a:r>
              <a:rPr lang="en-US" kern="1200" dirty="0">
                <a:solidFill>
                  <a:schemeClr val="tx1"/>
                </a:solidFill>
                <a:effectLst/>
                <a:ea typeface="+mn-ea"/>
                <a:cs typeface="+mn-cs"/>
              </a:rPr>
              <a:t>A </a:t>
            </a:r>
            <a:r>
              <a:rPr lang="en-US" i="1" kern="1200" dirty="0">
                <a:solidFill>
                  <a:schemeClr val="tx1"/>
                </a:solidFill>
                <a:effectLst/>
                <a:ea typeface="+mn-ea"/>
                <a:cs typeface="+mn-cs"/>
              </a:rPr>
              <a:t>gateway endpoint </a:t>
            </a:r>
            <a:r>
              <a:rPr lang="en-US" kern="1200" dirty="0">
                <a:solidFill>
                  <a:schemeClr val="tx1"/>
                </a:solidFill>
                <a:effectLst/>
                <a:ea typeface="+mn-ea"/>
                <a:cs typeface="+mn-cs"/>
              </a:rPr>
              <a:t>is a gateway that you specify as a target for a route in your route table. The route is for traffic that is destined to a supported AWS service. Amazon S3 and Amazon DynamoDB are supported by gateway endpoints.</a:t>
            </a:r>
          </a:p>
          <a:p>
            <a:pPr marL="171450" indent="-171450">
              <a:buFont typeface="Arial" panose="020B0604020202020204" pitchFamily="34" charset="0"/>
              <a:buChar cha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There are no data processing or hourly charges for using gateway VPC endpoints. However, you will be billed for each hour that your VPC endpoint remains provisioned in each Availability Zone, regardless of the state of its association with the service. This hourly billing for your VPC endpoint will stop when you delete it. Hourly billing will also stop if the endpoint service owner rejects your VPC endpoint’s attachment to their service. That service is subsequently deleted. For more information about interface endpoint pricing, see </a:t>
            </a:r>
            <a:r>
              <a:rPr lang="en-US" sz="1100" dirty="0">
                <a:ea typeface="Amazon Ember Light" panose="020B0403020204020204" pitchFamily="34" charset="0"/>
                <a:cs typeface="Amazon Ember Light" panose="020B0403020204020204" pitchFamily="34" charset="0"/>
                <a:hlinkClick r:id="rId4"/>
              </a:rPr>
              <a:t>AWS PrivateLink pricing</a:t>
            </a:r>
            <a:r>
              <a:rPr lang="en-US" kern="1200" dirty="0">
                <a:solidFill>
                  <a:schemeClr val="tx1"/>
                </a:solidFill>
                <a:effectLs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To learn more about VPC endpoints, see </a:t>
            </a:r>
            <a:r>
              <a:rPr lang="en-US" sz="1100" dirty="0">
                <a:ea typeface="Amazon Ember Light" panose="020B0403020204020204" pitchFamily="34" charset="0"/>
                <a:cs typeface="Amazon Ember Light" panose="020B0403020204020204" pitchFamily="34" charset="0"/>
                <a:hlinkClick r:id="rId3"/>
              </a:rPr>
              <a:t>VPC Endpoints</a:t>
            </a:r>
            <a:r>
              <a:rPr lang="en-US" sz="1100" dirty="0">
                <a:ea typeface="Amazon Ember Light" panose="020B0403020204020204" pitchFamily="34" charset="0"/>
                <a:cs typeface="Amazon Ember Light" panose="020B0403020204020204" pitchFamily="34" charset="0"/>
              </a:rPr>
              <a:t> in the AWS Documentation.</a:t>
            </a:r>
          </a:p>
        </p:txBody>
      </p:sp>
    </p:spTree>
    <p:extLst>
      <p:ext uri="{BB962C8B-B14F-4D97-AF65-F5344CB8AC3E}">
        <p14:creationId xmlns:p14="http://schemas.microsoft.com/office/powerpoint/2010/main" val="916460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4899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set up an interface endpoint, follow these general steps from the Amazon VPC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lvl="0" indent="-228600">
              <a:buFont typeface="+mj-lt"/>
              <a:buAutoNum type="arabicPeriod"/>
            </a:pPr>
            <a:r>
              <a:rPr lang="en-US" sz="1100" kern="1200" dirty="0">
                <a:solidFill>
                  <a:schemeClr val="tx1"/>
                </a:solidFill>
                <a:effectLst/>
                <a:ea typeface="+mn-ea"/>
                <a:cs typeface="+mn-cs"/>
              </a:rPr>
              <a:t>Specify the name of the AWS service, endpoint service, or AWS Marketplace service you want to connect to.</a:t>
            </a:r>
          </a:p>
          <a:p>
            <a:pPr marL="228600" lvl="0" indent="-228600">
              <a:buFont typeface="+mj-lt"/>
              <a:buAutoNum type="arabicPeriod"/>
            </a:pPr>
            <a:r>
              <a:rPr lang="en-US" sz="1100" kern="1200" dirty="0">
                <a:solidFill>
                  <a:schemeClr val="tx1"/>
                </a:solidFill>
                <a:effectLst/>
                <a:ea typeface="+mn-ea"/>
                <a:cs typeface="+mn-cs"/>
              </a:rPr>
              <a:t>Choose the VPC where you want to create the interface endpoint. You can specify more than one subnet in different Availability Zones (as supported by the service). Doing so helps ensure that your interface endpoint is resilient to Availability Zone failures. In that case, an endpoint network interface is created in each subnet that you specify. </a:t>
            </a:r>
          </a:p>
          <a:p>
            <a:pPr marL="228600" lvl="0" indent="-228600">
              <a:buFont typeface="+mj-lt"/>
              <a:buAutoNum type="arabicPeriod"/>
            </a:pPr>
            <a:r>
              <a:rPr lang="en-US" sz="1100" kern="1200" dirty="0">
                <a:solidFill>
                  <a:schemeClr val="tx1"/>
                </a:solidFill>
                <a:effectLst/>
                <a:ea typeface="+mn-ea"/>
                <a:cs typeface="+mn-cs"/>
              </a:rPr>
              <a:t>Choose a subnet in your VPC that will use the interface endpoint. When you create an interface endpoint for a service in your VPC, an </a:t>
            </a:r>
            <a:r>
              <a:rPr lang="en-US" sz="1100" i="1" kern="1200" dirty="0">
                <a:solidFill>
                  <a:schemeClr val="tx1"/>
                </a:solidFill>
                <a:effectLst/>
                <a:ea typeface="+mn-ea"/>
                <a:cs typeface="+mn-cs"/>
              </a:rPr>
              <a:t>endpoint network interface</a:t>
            </a:r>
            <a:r>
              <a:rPr lang="en-US" sz="1100" kern="1200" dirty="0">
                <a:solidFill>
                  <a:schemeClr val="tx1"/>
                </a:solidFill>
                <a:effectLst/>
                <a:ea typeface="+mn-ea"/>
                <a:cs typeface="+mn-cs"/>
              </a:rPr>
              <a:t> is created in the selected subnet. The endpoint network interface has a private IP address that serves as an entry point for traffic destined to the service. </a:t>
            </a:r>
          </a:p>
          <a:p>
            <a:pPr marL="228600" lvl="0" indent="-228600">
              <a:buFont typeface="+mj-lt"/>
              <a:buAutoNum type="arabicPeriod"/>
            </a:pPr>
            <a:r>
              <a:rPr lang="en-US" sz="1100" kern="1200" dirty="0">
                <a:solidFill>
                  <a:schemeClr val="tx1"/>
                </a:solidFill>
                <a:effectLst/>
                <a:ea typeface="+mn-ea"/>
                <a:cs typeface="+mn-cs"/>
              </a:rPr>
              <a:t>(Optional) Enable private Domain Name System (DNS) for the endpoint. Doing so enables you to make requests to the service by using its default DNS hostname (which is enabled by default for endpoints created for AWS services and AWS Marketplace Partner services). </a:t>
            </a:r>
          </a:p>
          <a:p>
            <a:pPr marL="228600" lvl="0" indent="-228600">
              <a:buFont typeface="+mj-lt"/>
              <a:buAutoNum type="arabicPeriod"/>
            </a:pPr>
            <a:r>
              <a:rPr lang="en-US" sz="1100" kern="1200" dirty="0">
                <a:solidFill>
                  <a:schemeClr val="tx1"/>
                </a:solidFill>
                <a:effectLst/>
                <a:ea typeface="+mn-ea"/>
                <a:cs typeface="+mn-cs"/>
              </a:rPr>
              <a:t>Specify the security groups to associate with the network interface. The security group rules control the traffic to the endpoint network interface from resources in your VPC. If you do not specify a security group, the default security group for the VPC is used.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Services cannot initiate requests to resources in your VPC through the endpoint. An endpoint only returns responses to traffic that are initiated from resources in your VPC.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details about how to create interface endpoints, see: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Creating an Interface Endpoint</a:t>
            </a:r>
            <a:endParaRPr lang="en-US" sz="1100" dirty="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What is an Interface VPC Endpoint and How Can I Create Interface Endpoints for My VPC?</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0618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café has started a loyalty rewards program, where a customer gets a free beverage or dessert after they purchase 10 or more similar items. When customers order online, they must provide some personally identifiable information (PII), such as an email address and credit card number. </a:t>
            </a:r>
            <a:r>
              <a:rPr lang="en-US"/>
              <a:t>The café </a:t>
            </a:r>
            <a:r>
              <a:rPr lang="en-US" dirty="0"/>
              <a:t>can’t store this information in the cloud because of compliance reasons. Thus, Sofía and Nikhil need a way to connect their on-premises database (which stores sensitive customer information) to their cloud system (which stores transactions data). They must then map the data between the two systems to offer the rewards that their customers have earned. </a:t>
            </a:r>
            <a:br>
              <a:rPr lang="en-US" dirty="0"/>
            </a:br>
            <a:br>
              <a:rPr lang="en-US" dirty="0"/>
            </a:br>
            <a:r>
              <a:rPr lang="en-US" sz="1100" kern="1200" dirty="0">
                <a:solidFill>
                  <a:schemeClr val="tx1"/>
                </a:solidFill>
                <a:effectLst/>
                <a:latin typeface="+mn-lt"/>
                <a:ea typeface="+mn-ea"/>
                <a:cs typeface="+mn-cs"/>
              </a:rPr>
              <a:t>Additionally, for security purposes, </a:t>
            </a:r>
            <a:r>
              <a:rPr lang="en-US" dirty="0"/>
              <a:t>Sofía</a:t>
            </a:r>
            <a:r>
              <a:rPr lang="en-US" sz="1100" kern="1200" dirty="0">
                <a:solidFill>
                  <a:schemeClr val="tx1"/>
                </a:solidFill>
                <a:effectLst/>
                <a:latin typeface="+mn-lt"/>
                <a:ea typeface="+mn-ea"/>
                <a:cs typeface="+mn-cs"/>
              </a:rPr>
              <a:t> tells Olivia that she wants to isolate the development environment in one VPC and the production environment in another VPC, but still have connectivity between the two. Olivia agrees that this is a good idea, and advises </a:t>
            </a:r>
            <a:r>
              <a:rPr lang="en-US" dirty="0"/>
              <a:t>Sofía</a:t>
            </a:r>
            <a:r>
              <a:rPr lang="en-US" sz="1100" kern="1200" dirty="0">
                <a:solidFill>
                  <a:schemeClr val="tx1"/>
                </a:solidFill>
                <a:effectLst/>
                <a:latin typeface="+mn-lt"/>
                <a:ea typeface="+mn-ea"/>
                <a:cs typeface="+mn-cs"/>
              </a:rPr>
              <a:t> to design the networking environment so that it’s highly available and fault-tolerant.</a:t>
            </a:r>
          </a:p>
        </p:txBody>
      </p:sp>
    </p:spTree>
    <p:extLst>
      <p:ext uri="{BB962C8B-B14F-4D97-AF65-F5344CB8AC3E}">
        <p14:creationId xmlns:p14="http://schemas.microsoft.com/office/powerpoint/2010/main" val="507424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 interface endpoint, endpoint-specific DNS hostnames are generated that you can use to communicate with the service. For AWS services and AWS Marketplace Partner services, the private DNS option (enabled by default) associates a private hosted zone with your VPC. The hosted zone contains a record set for the default DNS name for the service (for example, kinesis.us-east-1.amazonaws.com) that resolves to the private IP addresses of the endpoint network interfaces in your VPC. This enables your application to make requests to the service using its default DNS hostname instead of the endpoint-specific DNS hostnames. This allows your existing applications to make requests to an AWS service through the interface endpoint without requiring any configuration changes.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this example, there is</a:t>
            </a:r>
            <a:r>
              <a:rPr lang="en-US" dirty="0"/>
              <a:t> an interface endpoint for Amazon Kinesis Data Streams and an endpoint network interface in subnet 2. Private DNS for the interface endpoint has </a:t>
            </a:r>
            <a:r>
              <a:rPr lang="en-US" b="1" dirty="0"/>
              <a:t>not</a:t>
            </a:r>
            <a:r>
              <a:rPr lang="en-US" dirty="0"/>
              <a:t> been enabled. Instances in either subnet can send requests to Amazon Kinesis Data Streams through the interface endpoint by using an endpoint-specific DNS hostname. Instances in subnet 1 can communicate with Amazon Kinesis Data Streams over the public IP address space in the AWS Region by using the service’s default DNS hostname. </a:t>
            </a:r>
          </a:p>
        </p:txBody>
      </p:sp>
    </p:spTree>
    <p:extLst>
      <p:ext uri="{BB962C8B-B14F-4D97-AF65-F5344CB8AC3E}">
        <p14:creationId xmlns:p14="http://schemas.microsoft.com/office/powerpoint/2010/main" val="1443651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private DNS for the endpoint has been enabled. Instances in either subnet can use either the default DNS hostname or the endpoint-specific DNS hostname to send requests to Amazon Kinesis Data Streams through the interface endpoint.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this example,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Private DNS for interface endpoints</a:t>
            </a:r>
            <a:r>
              <a:rPr lang="en-US" dirty="0"/>
              <a:t>. </a:t>
            </a:r>
          </a:p>
        </p:txBody>
      </p:sp>
    </p:spTree>
    <p:extLst>
      <p:ext uri="{BB962C8B-B14F-4D97-AF65-F5344CB8AC3E}">
        <p14:creationId xmlns:p14="http://schemas.microsoft.com/office/powerpoint/2010/main" val="1771994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 VPC endpoint enables you to privately connect your VPC to supported AWS services and VPC endpoint services powered by AWS PrivateLink</a:t>
            </a:r>
          </a:p>
          <a:p>
            <a:pPr marL="171450" indent="-171450">
              <a:buFont typeface="Arial" panose="020B0604020202020204" pitchFamily="34" charset="0"/>
              <a:buChar char="•"/>
            </a:pPr>
            <a:r>
              <a:rPr lang="en-US" dirty="0"/>
              <a:t>VPC endpoints do not require an internet gateway, NAT device, VPN connection, or AWS Direct Connect connection</a:t>
            </a:r>
          </a:p>
          <a:p>
            <a:pPr marL="171450" indent="-171450">
              <a:buFont typeface="Arial" panose="020B0604020202020204" pitchFamily="34" charset="0"/>
              <a:buChar char="•"/>
            </a:pPr>
            <a:r>
              <a:rPr lang="en-US" dirty="0"/>
              <a:t>There are two types of VPC endpoints: interface endpoints and gateway endpoints</a:t>
            </a:r>
          </a:p>
        </p:txBody>
      </p:sp>
    </p:spTree>
    <p:extLst>
      <p:ext uri="{BB962C8B-B14F-4D97-AF65-F5344CB8AC3E}">
        <p14:creationId xmlns:p14="http://schemas.microsoft.com/office/powerpoint/2010/main" val="82058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how to connect an on-premises network to the AWS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how to connect VPCs in the AWS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Connect VPCs in the AWS Cloud using VPC peering</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how to scale VPCs in the AWS Cloud</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Describe how to connect VPCs to supported </a:t>
            </a:r>
            <a:r>
              <a:rPr lang="en-US" sz="1100" kern="1200">
                <a:solidFill>
                  <a:schemeClr val="tx1"/>
                </a:solidFill>
                <a:effectLst/>
                <a:latin typeface="+mn-lt"/>
                <a:ea typeface="+mn-ea"/>
                <a:cs typeface="+mn-cs"/>
              </a:rPr>
              <a:t>AWS services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5622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kern="1200" dirty="0">
                <a:solidFill>
                  <a:schemeClr val="tx1"/>
                </a:solidFill>
                <a:effectLst/>
                <a:latin typeface="+mn-lt"/>
                <a:ea typeface="+mn-ea"/>
                <a:cs typeface="+mn-cs"/>
              </a:rPr>
              <a:t>The correct answer is D</a:t>
            </a:r>
            <a:r>
              <a:rPr lang="en-US" i="1" kern="1200" dirty="0">
                <a:solidFill>
                  <a:schemeClr val="tx1"/>
                </a:solidFill>
                <a:effectLst/>
                <a:latin typeface="+mn-lt"/>
                <a:ea typeface="+mn-ea"/>
                <a:cs typeface="+mn-cs"/>
              </a:rPr>
              <a:t>: “Access the data through a VPC endpoint for Amazon S3.” </a:t>
            </a:r>
            <a:r>
              <a:rPr lang="en-US" kern="1200" dirty="0">
                <a:solidFill>
                  <a:schemeClr val="tx1"/>
                </a:solidFill>
                <a:effectLst/>
                <a:latin typeface="+mn-lt"/>
                <a:ea typeface="+mn-ea"/>
                <a:cs typeface="+mn-cs"/>
              </a:rPr>
              <a:t>Choice A (“Access the data through an internet gateway”) can be eliminated because making the data stored in Amazon S3 public would be a security risk. Choice B (“Access the data through a VPN connection”) can also be eliminated because you cannot connect to Amazon S3 by VPN. While choice C (“Access the data through a NAT gateway”) is not wrong, you can pick only one correct answer. Choice D is more appropriate because there is no additional cost or limit to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a:t>
            </a:r>
            <a:r>
              <a:rPr lang="en-US" sz="1100"/>
              <a:t>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sz="1100" kern="1200" dirty="0">
                <a:solidFill>
                  <a:schemeClr val="tx1"/>
                </a:solidFill>
                <a:latin typeface="+mn-lt"/>
                <a:ea typeface="+mn-ea"/>
                <a:cs typeface="+mn-cs"/>
              </a:rPr>
              <a:t>AWS re:Invent 2018 video: </a:t>
            </a:r>
            <a:r>
              <a:rPr lang="en-US" sz="1100" kern="1200" dirty="0">
                <a:solidFill>
                  <a:schemeClr val="tx1"/>
                </a:solidFill>
                <a:latin typeface="+mn-lt"/>
                <a:ea typeface="+mn-ea"/>
                <a:cs typeface="+mn-cs"/>
                <a:hlinkClick r:id="rId3"/>
              </a:rPr>
              <a:t>AWS VPN Solutions</a:t>
            </a:r>
            <a:endParaRPr lang="en-US" sz="1100" kern="1200" dirty="0">
              <a:solidFill>
                <a:schemeClr val="tx1"/>
              </a:solidFill>
              <a:latin typeface="+mn-lt"/>
              <a:ea typeface="+mn-ea"/>
              <a:cs typeface="+mn-cs"/>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AWS Knowledge Center video: </a:t>
            </a:r>
            <a:r>
              <a:rPr lang="en-US" sz="1100" kern="1200" dirty="0">
                <a:solidFill>
                  <a:schemeClr val="tx1"/>
                </a:solidFill>
                <a:latin typeface="+mn-lt"/>
                <a:ea typeface="+mn-ea"/>
                <a:cs typeface="+mn-cs"/>
                <a:hlinkClick r:id="rId4"/>
              </a:rPr>
              <a:t>How do I create a VPN with Amazon VPC?</a:t>
            </a:r>
            <a:endParaRPr lang="en-US" sz="1100" kern="1200" dirty="0">
              <a:solidFill>
                <a:schemeClr val="tx1"/>
              </a:solidFill>
              <a:latin typeface="+mn-lt"/>
              <a:ea typeface="+mn-ea"/>
              <a:cs typeface="+mn-cs"/>
            </a:endParaRPr>
          </a:p>
          <a:p>
            <a:pPr marL="171450" indent="-171450">
              <a:buFont typeface="Arial" panose="020B0604020202020204" pitchFamily="34" charset="0"/>
              <a:buChar char="•"/>
            </a:pPr>
            <a:r>
              <a:rPr lang="en-US" sz="1100" kern="1200" dirty="0">
                <a:solidFill>
                  <a:schemeClr val="tx1"/>
                </a:solidFill>
                <a:latin typeface="+mn-lt"/>
                <a:ea typeface="+mn-ea"/>
                <a:cs typeface="+mn-cs"/>
                <a:hlinkClick r:id="rId5"/>
              </a:rPr>
              <a:t>How do I configure a VPN over AWS Direct Connect?</a:t>
            </a:r>
            <a:endParaRPr lang="en-US" sz="1100" kern="1200" dirty="0">
              <a:solidFill>
                <a:schemeClr val="tx1"/>
              </a:solidFill>
              <a:latin typeface="+mn-lt"/>
              <a:ea typeface="+mn-ea"/>
              <a:cs typeface="+mn-cs"/>
            </a:endParaRPr>
          </a:p>
          <a:p>
            <a:pPr marL="171450" indent="-171450">
              <a:buFont typeface="Arial" panose="020B0604020202020204" pitchFamily="34" charset="0"/>
              <a:buChar char="•"/>
            </a:pPr>
            <a:r>
              <a:rPr lang="en-US" sz="1100" dirty="0"/>
              <a:t>AWS re:Invent 2019 video: </a:t>
            </a:r>
            <a:r>
              <a:rPr lang="en-US" sz="1100" kern="1200" dirty="0">
                <a:solidFill>
                  <a:schemeClr val="tx1"/>
                </a:solidFill>
                <a:latin typeface="+mn-lt"/>
                <a:ea typeface="+mn-ea"/>
                <a:cs typeface="+mn-cs"/>
                <a:hlinkClick r:id="rId6"/>
              </a:rPr>
              <a:t>From one to many: Evolving Amazon VPC design</a:t>
            </a:r>
            <a:endParaRPr lang="en-US" sz="1100" kern="1200" dirty="0">
              <a:solidFill>
                <a:schemeClr val="tx1"/>
              </a:solidFill>
              <a:latin typeface="+mn-lt"/>
              <a:ea typeface="+mn-ea"/>
              <a:cs typeface="+mn-cs"/>
              <a:hlinkClick r:id="rId7"/>
            </a:endParaRPr>
          </a:p>
          <a:p>
            <a:pPr marL="171450" indent="-171450">
              <a:buFont typeface="Arial" panose="020B0604020202020204" pitchFamily="34" charset="0"/>
              <a:buChar char="•"/>
            </a:pPr>
            <a:r>
              <a:rPr lang="en-US" sz="1100" kern="1200" dirty="0">
                <a:solidFill>
                  <a:schemeClr val="tx1"/>
                </a:solidFill>
                <a:latin typeface="+mn-lt"/>
                <a:ea typeface="+mn-ea"/>
                <a:cs typeface="+mn-cs"/>
                <a:hlinkClick r:id="rId7"/>
              </a:rPr>
              <a:t>Building a Scalable and Secure Multi-VPC AWS Network Infrastructure</a:t>
            </a:r>
            <a:r>
              <a:rPr lang="en-US" sz="1100" kern="1200" dirty="0">
                <a:solidFill>
                  <a:schemeClr val="tx1"/>
                </a:solidFill>
                <a:latin typeface="+mn-lt"/>
                <a:ea typeface="+mn-ea"/>
                <a:cs typeface="+mn-cs"/>
              </a:rPr>
              <a:t> whitepaper</a:t>
            </a:r>
          </a:p>
          <a:p>
            <a:pPr marL="171450" indent="-171450">
              <a:buFont typeface="Arial" panose="020B0604020202020204" pitchFamily="34" charset="0"/>
              <a:buChar char="•"/>
            </a:pPr>
            <a:r>
              <a:rPr lang="en-US" sz="1100" kern="1200" dirty="0">
                <a:solidFill>
                  <a:schemeClr val="tx1"/>
                </a:solidFill>
                <a:latin typeface="+mn-lt"/>
                <a:ea typeface="+mn-ea"/>
                <a:cs typeface="+mn-cs"/>
              </a:rPr>
              <a:t>AWS Knowledge Center video: </a:t>
            </a:r>
            <a:r>
              <a:rPr lang="en-US" sz="1100" kern="1200" dirty="0">
                <a:solidFill>
                  <a:schemeClr val="tx1"/>
                </a:solidFill>
                <a:latin typeface="+mn-lt"/>
                <a:ea typeface="+mn-ea"/>
                <a:cs typeface="+mn-cs"/>
                <a:hlinkClick r:id="rId8"/>
              </a:rPr>
              <a:t>What is AWS Peering?</a:t>
            </a:r>
            <a:endParaRPr lang="en-US" sz="1100" kern="1200" dirty="0">
              <a:solidFill>
                <a:schemeClr val="tx1"/>
              </a:solidFill>
              <a:latin typeface="+mn-lt"/>
              <a:ea typeface="+mn-ea"/>
              <a:cs typeface="+mn-cs"/>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AWS re:Invent 2019 video: </a:t>
            </a:r>
            <a:r>
              <a:rPr lang="en-US" sz="1100" kern="1200" dirty="0">
                <a:solidFill>
                  <a:schemeClr val="tx1"/>
                </a:solidFill>
                <a:latin typeface="+mn-lt"/>
                <a:ea typeface="+mn-ea"/>
                <a:cs typeface="+mn-cs"/>
                <a:hlinkClick r:id="rId9"/>
              </a:rPr>
              <a:t>AWS Transit Gateway reference architectures for many VPCs</a:t>
            </a:r>
            <a:endParaRPr lang="en-US" sz="1100" kern="1200" dirty="0">
              <a:solidFill>
                <a:schemeClr val="tx1"/>
              </a:solidFill>
              <a:latin typeface="+mn-lt"/>
              <a:ea typeface="+mn-ea"/>
              <a:cs typeface="+mn-cs"/>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AWS Knowledge Center video: </a:t>
            </a:r>
            <a:r>
              <a:rPr lang="en-US" sz="1100" kern="1200" dirty="0">
                <a:solidFill>
                  <a:schemeClr val="tx1"/>
                </a:solidFill>
                <a:latin typeface="+mn-lt"/>
                <a:ea typeface="+mn-ea"/>
                <a:cs typeface="+mn-cs"/>
                <a:hlinkClick r:id="rId10"/>
              </a:rPr>
              <a:t>What is an Interface VPC Endpoint and How Can I</a:t>
            </a:r>
            <a:endParaRPr lang="en-US" dirty="0">
              <a:latin typeface="+mn-lt"/>
            </a:endParaRPr>
          </a:p>
        </p:txBody>
      </p:sp>
    </p:spTree>
    <p:extLst>
      <p:ext uri="{BB962C8B-B14F-4D97-AF65-F5344CB8AC3E}">
        <p14:creationId xmlns:p14="http://schemas.microsoft.com/office/powerpoint/2010/main" val="4243823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a:t>
            </a:r>
            <a:r>
              <a:rPr lang="en-US" sz="1100" i="0" dirty="0"/>
              <a:t>2: Connecting to your remote network with AWS Site-to-Site VPN.</a:t>
            </a:r>
          </a:p>
        </p:txBody>
      </p:sp>
    </p:spTree>
    <p:extLst>
      <p:ext uri="{BB962C8B-B14F-4D97-AF65-F5344CB8AC3E}">
        <p14:creationId xmlns:p14="http://schemas.microsoft.com/office/powerpoint/2010/main" val="38292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0530"/>
          </a:xfrm>
        </p:spPr>
        <p:txBody>
          <a:bodyPr/>
          <a:lstStyle/>
          <a:p>
            <a:r>
              <a:rPr lang="en-US" sz="1100" kern="1200" dirty="0">
                <a:solidFill>
                  <a:schemeClr val="tx1"/>
                </a:solidFill>
                <a:effectLst/>
                <a:latin typeface="+mn-lt"/>
                <a:ea typeface="+mn-ea"/>
                <a:cs typeface="+mn-cs"/>
              </a:rPr>
              <a:t>By default, instances that you launch into a virtual private cloud (VPC) on AWS cannot communicate with your on-premises network.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use AWS Site-to-Site Virtual Private Network (AWS Site-to-Site VPN) to securely connect your on-premises network or branch office site to your VPC. Each AWS Site-to-Site VPN connection uses internet protocol security (IPSec) communications to create encrypted VPN tunnels between two locations. A </a:t>
            </a:r>
            <a:r>
              <a:rPr lang="en-US" sz="1100" i="1" kern="1200" dirty="0">
                <a:solidFill>
                  <a:schemeClr val="tx1"/>
                </a:solidFill>
                <a:effectLst/>
                <a:latin typeface="+mn-lt"/>
                <a:ea typeface="+mn-ea"/>
                <a:cs typeface="+mn-cs"/>
              </a:rPr>
              <a:t>VPN tunnel </a:t>
            </a:r>
            <a:r>
              <a:rPr lang="en-US" sz="1100" kern="1200" dirty="0">
                <a:solidFill>
                  <a:schemeClr val="tx1"/>
                </a:solidFill>
                <a:effectLst/>
                <a:latin typeface="+mn-lt"/>
                <a:ea typeface="+mn-ea"/>
                <a:cs typeface="+mn-cs"/>
              </a:rPr>
              <a:t>is an </a:t>
            </a:r>
            <a:r>
              <a:rPr lang="en-US" dirty="0"/>
              <a:t>encrypted link where data can pass from the customer network to or from AWS. The AWS side of the connection is the </a:t>
            </a:r>
            <a:r>
              <a:rPr lang="en-US" i="1" dirty="0"/>
              <a:t>virtual private gateway</a:t>
            </a:r>
            <a:r>
              <a:rPr lang="en-US" dirty="0"/>
              <a:t>. </a:t>
            </a:r>
            <a:r>
              <a:rPr lang="en-US" sz="1100" kern="1200" dirty="0">
                <a:solidFill>
                  <a:schemeClr val="tx1"/>
                </a:solidFill>
                <a:effectLst/>
                <a:latin typeface="+mn-lt"/>
                <a:ea typeface="+mn-ea"/>
                <a:cs typeface="+mn-cs"/>
              </a:rPr>
              <a:t>(Note that instead of a virtual private gateway, you can also create a Site-to-Site VPN connection as an attachment on a transit gateway. You will learn more about AWS Transit Gateway later in this module.) </a:t>
            </a:r>
            <a:r>
              <a:rPr lang="en-US" dirty="0"/>
              <a:t>The on-premises side of the connection is the </a:t>
            </a:r>
            <a:r>
              <a:rPr lang="en-US" i="1" dirty="0"/>
              <a:t>customer gateway</a:t>
            </a:r>
            <a:r>
              <a:rPr lang="en-US" dirty="0"/>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Site-to-Site VPN provides two VPN tunnels across multiple Availability Zones that you can use simultaneously for high availability. You can stream primary traffic through the first tunnel and use the second tunnel for redundancy. If one tunnel goes down, traffic will still get delivered to your VPC.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create a Site-to-Site VPN connection to your VPC, you are charged for each VPN connection-hour that your VPN connection is provisioned and available. For more information about pricing, see </a:t>
            </a:r>
            <a:r>
              <a:rPr lang="en-US" sz="1100" u="sng" kern="1200" dirty="0">
                <a:solidFill>
                  <a:schemeClr val="tx1"/>
                </a:solidFill>
                <a:effectLst/>
                <a:latin typeface="+mn-lt"/>
                <a:ea typeface="+mn-ea"/>
                <a:cs typeface="+mn-cs"/>
                <a:hlinkClick r:id="rId3"/>
              </a:rPr>
              <a:t>AWS Site-to-Site VPN and Accelerated Site-to-Site VPN Connection Pricing</a:t>
            </a:r>
            <a:r>
              <a:rPr lang="en-US" sz="11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121724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83280"/>
          </a:xfrm>
        </p:spPr>
        <p:txBody>
          <a:bodyPr/>
          <a:lstStyle/>
          <a:p>
            <a:r>
              <a:rPr lang="en-US" b="0" kern="1200" dirty="0">
                <a:solidFill>
                  <a:schemeClr val="tx1"/>
                </a:solidFill>
                <a:effectLst/>
                <a:ea typeface="Amazon Ember" panose="020B0603020204020204" pitchFamily="34" charset="0"/>
                <a:cs typeface="Amazon Ember" panose="020B0603020204020204" pitchFamily="34" charset="0"/>
              </a:rPr>
              <a:t>When you create a Site-to-Site VPN connection, you must specify the type of routing that you plan to use and you must update the route table for your subnet.</a:t>
            </a:r>
          </a:p>
          <a:p>
            <a:pPr marL="0" indent="0">
              <a:buFont typeface="Arial" panose="020B0604020202020204" pitchFamily="34" charset="0"/>
              <a:buNone/>
            </a:pPr>
            <a:endParaRPr lang="en-US" b="0" kern="1200" dirty="0">
              <a:solidFill>
                <a:schemeClr val="tx1"/>
              </a:solidFill>
              <a:effectLs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Amazon Ember" panose="020B0603020204020204" pitchFamily="34" charset="0"/>
                <a:cs typeface="Amazon Ember" panose="020B0603020204020204" pitchFamily="34" charset="0"/>
              </a:rPr>
              <a:t>AWS Site-to-Site VPN supports two types of routing. </a:t>
            </a:r>
            <a:r>
              <a:rPr lang="en-US" dirty="0"/>
              <a:t>The type of routing that you select depends on the make and model of your VPN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VPN device supports Border Gateway Protocol (BGP), specify </a:t>
            </a:r>
            <a:r>
              <a:rPr lang="en-US" i="1" dirty="0"/>
              <a:t>dynamic routing </a:t>
            </a:r>
            <a:r>
              <a:rPr lang="en-US" dirty="0"/>
              <a:t>when you configure your Site-to-Site VPN connection. </a:t>
            </a:r>
            <a:r>
              <a:rPr lang="en-US" b="0" i="1" kern="1200" dirty="0">
                <a:solidFill>
                  <a:schemeClr val="tx1"/>
                </a:solidFill>
                <a:effectLst/>
                <a:ea typeface="Amazon Ember" panose="020B0603020204020204" pitchFamily="34" charset="0"/>
                <a:cs typeface="Amazon Ember" panose="020B0603020204020204" pitchFamily="34" charset="0"/>
              </a:rPr>
              <a:t>Dynamic routing</a:t>
            </a:r>
            <a:r>
              <a:rPr lang="en-US" b="0" kern="1200" dirty="0">
                <a:solidFill>
                  <a:schemeClr val="tx1"/>
                </a:solidFill>
                <a:effectLst/>
                <a:ea typeface="Amazon Ember" panose="020B0603020204020204" pitchFamily="34" charset="0"/>
                <a:cs typeface="Amazon Ember" panose="020B0603020204020204" pitchFamily="34" charset="0"/>
              </a:rPr>
              <a:t> uses the BGP to advertise routes to the virtual private gateway. Dynamic routing supports a maximum of 100 propagated routes per route table. (For current limits, see </a:t>
            </a:r>
            <a:r>
              <a:rPr lang="en-US" sz="1100" dirty="0">
                <a:ea typeface="Amazon Ember Light" panose="020B0403020204020204" pitchFamily="34" charset="0"/>
                <a:cs typeface="Amazon Ember Light" panose="020B0403020204020204" pitchFamily="34" charset="0"/>
                <a:hlinkClick r:id="rId3"/>
              </a:rPr>
              <a:t>AWS Site-to-Site VPN limits</a:t>
            </a:r>
            <a:r>
              <a:rPr lang="en-US" sz="1100" dirty="0">
                <a:ea typeface="Amazon Ember Light" panose="020B0403020204020204" pitchFamily="34" charset="0"/>
                <a:cs typeface="Amazon Ember Light" panose="020B0403020204020204" pitchFamily="34" charset="0"/>
              </a:rPr>
              <a:t>.</a:t>
            </a:r>
            <a:r>
              <a:rPr lang="en-US" b="0" kern="1200" dirty="0">
                <a:solidFill>
                  <a:schemeClr val="tx1"/>
                </a:solidFill>
                <a:effectLst/>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your VPN device does not support BGP, specify </a:t>
            </a:r>
            <a:r>
              <a:rPr lang="en-US" i="1" dirty="0"/>
              <a:t>static routing</a:t>
            </a:r>
            <a:r>
              <a:rPr lang="en-US" dirty="0"/>
              <a:t>. </a:t>
            </a:r>
            <a:r>
              <a:rPr lang="en-US" b="0" i="1" kern="1200" dirty="0">
                <a:solidFill>
                  <a:schemeClr val="tx1"/>
                </a:solidFill>
                <a:effectLst/>
                <a:ea typeface="Amazon Ember" panose="020B0603020204020204" pitchFamily="34" charset="0"/>
                <a:cs typeface="Amazon Ember" panose="020B0603020204020204" pitchFamily="34" charset="0"/>
              </a:rPr>
              <a:t>Static routing</a:t>
            </a:r>
            <a:r>
              <a:rPr lang="en-US" b="0" kern="1200" dirty="0">
                <a:solidFill>
                  <a:schemeClr val="tx1"/>
                </a:solidFill>
                <a:effectLst/>
                <a:ea typeface="Amazon Ember" panose="020B0603020204020204" pitchFamily="34" charset="0"/>
                <a:cs typeface="Amazon Ember" panose="020B0603020204020204" pitchFamily="34" charset="0"/>
              </a:rPr>
              <a:t> requires that you specify the routes (that is, IP prefixes) for your network that should be communicated to the virtual private gateway. Static routing supports 50 non-propagated routes per route table by default, up to a maximum of 1,000 non-propagated routes. (For current limits, see </a:t>
            </a:r>
            <a:r>
              <a:rPr lang="en-US" sz="1100" dirty="0">
                <a:ea typeface="Amazon Ember Light" panose="020B0403020204020204" pitchFamily="34" charset="0"/>
                <a:cs typeface="Amazon Ember Light" panose="020B0403020204020204" pitchFamily="34" charset="0"/>
                <a:hlinkClick r:id="rId3"/>
              </a:rPr>
              <a:t>AWS Site-to-Site VPN limits</a:t>
            </a:r>
            <a:r>
              <a:rPr lang="en-US" sz="1100" dirty="0">
                <a:ea typeface="Amazon Ember Light" panose="020B0403020204020204" pitchFamily="34" charset="0"/>
                <a:cs typeface="Amazon Ember Light" panose="020B0403020204020204" pitchFamily="34" charset="0"/>
              </a:rPr>
              <a:t>.</a:t>
            </a:r>
            <a:r>
              <a:rPr lang="en-US" b="0" kern="1200" dirty="0">
                <a:solidFill>
                  <a:schemeClr val="tx1"/>
                </a:solidFill>
                <a:effectLst/>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recommend that you use BGP-capable devices because the BGP protocol offers robust liveness detection checks that can assist failover to the second VPN tunnel if the first tunnel goes down. Devices that don't support BGP may also perform health checks to assist failover to the second tunnel when needed. </a:t>
            </a:r>
            <a:endParaRPr lang="en-US" b="0" kern="1200" dirty="0">
              <a:solidFill>
                <a:schemeClr val="tx1"/>
              </a:solidFill>
              <a:effectLs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kern="1200" dirty="0">
              <a:solidFill>
                <a:schemeClr val="tx1"/>
              </a:solidFill>
              <a:effectLs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Amazon Ember" panose="020B0603020204020204" pitchFamily="34" charset="0"/>
                <a:cs typeface="Amazon Ember" panose="020B0603020204020204" pitchFamily="34" charset="0"/>
              </a:rPr>
              <a:t>For a list of static and dynamic routing devices that have been tested with Amazon VPC, see </a:t>
            </a:r>
            <a:r>
              <a:rPr lang="en-US" dirty="0">
                <a:ea typeface="Amazon Ember Light" panose="020B0403020204020204" pitchFamily="34" charset="0"/>
                <a:cs typeface="Amazon Ember Light" panose="020B0403020204020204" pitchFamily="34" charset="0"/>
                <a:hlinkClick r:id="rId4"/>
              </a:rPr>
              <a:t>Customer Gateway Devices We’ve Tested</a:t>
            </a:r>
            <a:r>
              <a:rPr lang="en-US" b="0" kern="1200" dirty="0">
                <a:solidFill>
                  <a:schemeClr val="tx1"/>
                </a:solidFill>
                <a:effectLst/>
                <a:ea typeface="Amazon Ember Light" panose="020B0403020204020204" pitchFamily="34" charset="0"/>
                <a:cs typeface="Amazon Ember Light" panose="020B0403020204020204" pitchFamily="34" charset="0"/>
              </a:rPr>
              <a:t> </a:t>
            </a:r>
            <a:r>
              <a:rPr lang="en-US" b="0" kern="1200" dirty="0">
                <a:solidFill>
                  <a:schemeClr val="tx1"/>
                </a:solidFill>
                <a:effectLst/>
                <a:ea typeface="Amazon Ember" panose="020B0603020204020204" pitchFamily="34" charset="0"/>
                <a:cs typeface="Amazon Ember" panose="020B0603020204020204" pitchFamily="34" charset="0"/>
              </a:rPr>
              <a:t>in the </a:t>
            </a:r>
            <a:r>
              <a:rPr lang="en-US" b="0" i="1" kern="1200" dirty="0">
                <a:solidFill>
                  <a:schemeClr val="tx1"/>
                </a:solidFill>
                <a:effectLst/>
                <a:ea typeface="Amazon Ember" panose="020B0603020204020204" pitchFamily="34" charset="0"/>
                <a:cs typeface="Amazon Ember" panose="020B0603020204020204" pitchFamily="34" charset="0"/>
              </a:rPr>
              <a:t>AWS Site-to-Site VPN Network Administrator Guide</a:t>
            </a:r>
            <a:r>
              <a:rPr lang="en-US" b="0" kern="1200" dirty="0">
                <a:solidFill>
                  <a:schemeClr val="tx1"/>
                </a:solidFill>
                <a:effectLst/>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Amazon Ember" panose="020B0603020204020204" pitchFamily="34" charset="0"/>
                <a:cs typeface="Amazon Ember" panose="020B0603020204020204" pitchFamily="34" charset="0"/>
              </a:rPr>
              <a:t>For more information about site-to-site VPN routing options, see </a:t>
            </a:r>
            <a:r>
              <a:rPr lang="en-US" dirty="0">
                <a:ea typeface="Amazon Ember Light" panose="020B0403020204020204" pitchFamily="34" charset="0"/>
                <a:cs typeface="Amazon Ember Light" panose="020B0403020204020204" pitchFamily="34" charset="0"/>
                <a:hlinkClick r:id="rId5"/>
              </a:rPr>
              <a:t>Static and Dynamic Routing Options</a:t>
            </a:r>
            <a:r>
              <a:rPr lang="en-US" b="0" kern="1200" dirty="0">
                <a:solidFill>
                  <a:schemeClr val="tx1"/>
                </a:solidFill>
                <a:effectLst/>
                <a:ea typeface="Amazon Ember" panose="020B0603020204020204" pitchFamily="34" charset="0"/>
                <a:cs typeface="Amazon Ember" panose="020B0603020204020204" pitchFamily="34" charset="0"/>
              </a:rPr>
              <a:t>. </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985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To maintain high availability of your customer gateway, you can set up redundant customer gateway devices. If you have redundant customer gateway devices, each device advertises the same prefix (for example, </a:t>
            </a:r>
            <a:r>
              <a:rPr lang="en-US" i="1" dirty="0">
                <a:latin typeface="+mn-lt"/>
              </a:rPr>
              <a:t>0.0.0.0/0</a:t>
            </a:r>
            <a:r>
              <a:rPr lang="en-US" dirty="0">
                <a:latin typeface="+mn-lt"/>
              </a:rPr>
              <a:t>) to the virtual private gateway. AWS uses BGP routing to determine the path for traffic. If one customer gateway device fails, the virtual private gateway directs all traffic to the working customer gateway device. </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You can establish multiple VPN connections from multiple customer gateway devices to a single virtual private gateway using </a:t>
            </a:r>
            <a:r>
              <a:rPr lang="en-US" sz="1100" dirty="0">
                <a:latin typeface="+mn-lt"/>
                <a:ea typeface="Amazon Ember Light" panose="020B0403020204020204" pitchFamily="34" charset="0"/>
                <a:cs typeface="Amazon Ember Light" panose="020B0403020204020204" pitchFamily="34" charset="0"/>
                <a:hlinkClick r:id="rId3"/>
              </a:rPr>
              <a:t>AWS VPN </a:t>
            </a:r>
            <a:r>
              <a:rPr lang="en-US" sz="1100" dirty="0" err="1">
                <a:latin typeface="+mn-lt"/>
                <a:ea typeface="Amazon Ember Light" panose="020B0403020204020204" pitchFamily="34" charset="0"/>
                <a:cs typeface="Amazon Ember Light" panose="020B0403020204020204" pitchFamily="34" charset="0"/>
                <a:hlinkClick r:id="rId3"/>
              </a:rPr>
              <a:t>CloudHub</a:t>
            </a:r>
            <a:r>
              <a:rPr lang="en-US" dirty="0">
                <a:latin typeface="+mn-lt"/>
              </a:rPr>
              <a:t>. This configuration can be used in different ways to implement redundancy and failover on your side of the VPN connection. </a:t>
            </a:r>
          </a:p>
          <a:p>
            <a:endParaRPr lang="en-US" dirty="0">
              <a:latin typeface="+mn-lt"/>
            </a:endParaRPr>
          </a:p>
          <a:p>
            <a:r>
              <a:rPr lang="en-US" dirty="0">
                <a:latin typeface="+mn-lt"/>
              </a:rPr>
              <a:t>AWS VPN CloudHub operates on a hub-and-spoke model to enable multiple sites to access your VPC or to securely access each other. You can use it with or without a VPC. You configure each customer gateway device to advertise a site-specific prefix (such as </a:t>
            </a:r>
            <a:r>
              <a:rPr lang="en-US" i="1" dirty="0">
                <a:latin typeface="+mn-lt"/>
              </a:rPr>
              <a:t>10.0.0.0/24</a:t>
            </a:r>
            <a:r>
              <a:rPr lang="en-US" dirty="0">
                <a:latin typeface="+mn-lt"/>
              </a:rPr>
              <a:t>, </a:t>
            </a:r>
            <a:r>
              <a:rPr lang="en-US" i="1" dirty="0">
                <a:latin typeface="+mn-lt"/>
              </a:rPr>
              <a:t>10.0.1.0/24</a:t>
            </a:r>
            <a:r>
              <a:rPr lang="en-US" dirty="0">
                <a:latin typeface="+mn-lt"/>
              </a:rPr>
              <a:t>) to the virtual private gateway. The virtual private gateway routes traffic to the appropriate site and advertises the reachability of one site to all the other sites. </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For more information about using AWS Site-to-Site VPN, see the following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ea typeface="Amazon Ember Light" panose="020B0403020204020204" pitchFamily="34" charset="0"/>
                <a:cs typeface="Amazon Ember Light" panose="020B0403020204020204" pitchFamily="34" charset="0"/>
                <a:hlinkClick r:id="rId4"/>
              </a:rPr>
              <a:t>Site-to-Site VPN single and multiple connection examples</a:t>
            </a:r>
            <a:endParaRPr lang="en-US" sz="1100" dirty="0">
              <a:latin typeface="+mn-lt"/>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ea typeface="Amazon Ember Light" panose="020B0403020204020204" pitchFamily="34" charset="0"/>
                <a:cs typeface="Amazon Ember Light" panose="020B0403020204020204" pitchFamily="34" charset="0"/>
                <a:hlinkClick r:id="rId5"/>
              </a:rPr>
              <a:t>Using redundant Site-to-Site VPN connections to provide failover</a:t>
            </a:r>
            <a:endParaRPr lang="en-US" dirty="0">
              <a:latin typeface="+mn-lt"/>
            </a:endParaRPr>
          </a:p>
        </p:txBody>
      </p:sp>
    </p:spTree>
    <p:extLst>
      <p:ext uri="{BB962C8B-B14F-4D97-AF65-F5344CB8AC3E}">
        <p14:creationId xmlns:p14="http://schemas.microsoft.com/office/powerpoint/2010/main" val="1314042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38.xml"/><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5.svg"/><Relationship Id="rId18" Type="http://schemas.openxmlformats.org/officeDocument/2006/relationships/image" Target="../media/image18.png"/><Relationship Id="rId3" Type="http://schemas.openxmlformats.org/officeDocument/2006/relationships/notesSlide" Target="../notesSlides/notesSlide14.xml"/><Relationship Id="rId21" Type="http://schemas.openxmlformats.org/officeDocument/2006/relationships/image" Target="../media/image13.svg"/><Relationship Id="rId7" Type="http://schemas.openxmlformats.org/officeDocument/2006/relationships/image" Target="../media/image23.svg"/><Relationship Id="rId12" Type="http://schemas.openxmlformats.org/officeDocument/2006/relationships/image" Target="../media/image14.png"/><Relationship Id="rId17" Type="http://schemas.openxmlformats.org/officeDocument/2006/relationships/image" Target="../media/image36.svg"/><Relationship Id="rId25" Type="http://schemas.openxmlformats.org/officeDocument/2006/relationships/image" Target="../media/image40.svg"/><Relationship Id="rId2" Type="http://schemas.openxmlformats.org/officeDocument/2006/relationships/slideLayout" Target="../slideLayouts/slideLayout18.xml"/><Relationship Id="rId16" Type="http://schemas.openxmlformats.org/officeDocument/2006/relationships/image" Target="../media/image35.png"/><Relationship Id="rId20" Type="http://schemas.openxmlformats.org/officeDocument/2006/relationships/image" Target="../media/image12.png"/><Relationship Id="rId1" Type="http://schemas.openxmlformats.org/officeDocument/2006/relationships/tags" Target="../tags/tag39.xml"/><Relationship Id="rId6" Type="http://schemas.openxmlformats.org/officeDocument/2006/relationships/image" Target="../media/image22.png"/><Relationship Id="rId11" Type="http://schemas.openxmlformats.org/officeDocument/2006/relationships/image" Target="../media/image32.svg"/><Relationship Id="rId24" Type="http://schemas.openxmlformats.org/officeDocument/2006/relationships/image" Target="../media/image39.png"/><Relationship Id="rId5" Type="http://schemas.openxmlformats.org/officeDocument/2006/relationships/image" Target="../media/image21.svg"/><Relationship Id="rId15" Type="http://schemas.openxmlformats.org/officeDocument/2006/relationships/image" Target="../media/image34.svg"/><Relationship Id="rId23" Type="http://schemas.openxmlformats.org/officeDocument/2006/relationships/image" Target="../media/image38.svg"/><Relationship Id="rId10" Type="http://schemas.openxmlformats.org/officeDocument/2006/relationships/image" Target="../media/image31.png"/><Relationship Id="rId19" Type="http://schemas.openxmlformats.org/officeDocument/2006/relationships/image" Target="../media/image19.svg"/><Relationship Id="rId4" Type="http://schemas.openxmlformats.org/officeDocument/2006/relationships/image" Target="../media/image20.png"/><Relationship Id="rId9" Type="http://schemas.openxmlformats.org/officeDocument/2006/relationships/image" Target="../media/image30.svg"/><Relationship Id="rId14" Type="http://schemas.openxmlformats.org/officeDocument/2006/relationships/image" Target="../media/image33.png"/><Relationship Id="rId22"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svg"/><Relationship Id="rId3" Type="http://schemas.openxmlformats.org/officeDocument/2006/relationships/notesSlide" Target="../notesSlides/notesSlide15.xml"/><Relationship Id="rId7" Type="http://schemas.openxmlformats.org/officeDocument/2006/relationships/image" Target="../media/image17.svg"/><Relationship Id="rId12" Type="http://schemas.openxmlformats.org/officeDocument/2006/relationships/image" Target="../media/image20.png"/><Relationship Id="rId17" Type="http://schemas.openxmlformats.org/officeDocument/2006/relationships/image" Target="../media/image42.svg"/><Relationship Id="rId2" Type="http://schemas.openxmlformats.org/officeDocument/2006/relationships/slideLayout" Target="../slideLayouts/slideLayout18.xml"/><Relationship Id="rId16" Type="http://schemas.openxmlformats.org/officeDocument/2006/relationships/image" Target="../media/image41.png"/><Relationship Id="rId1" Type="http://schemas.openxmlformats.org/officeDocument/2006/relationships/tags" Target="../tags/tag40.xml"/><Relationship Id="rId6" Type="http://schemas.openxmlformats.org/officeDocument/2006/relationships/image" Target="../media/image16.png"/><Relationship Id="rId11" Type="http://schemas.openxmlformats.org/officeDocument/2006/relationships/image" Target="../media/image23.svg"/><Relationship Id="rId5" Type="http://schemas.openxmlformats.org/officeDocument/2006/relationships/image" Target="../media/image15.svg"/><Relationship Id="rId15" Type="http://schemas.openxmlformats.org/officeDocument/2006/relationships/image" Target="../media/image19.sv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6.sv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1.svg"/><Relationship Id="rId3" Type="http://schemas.openxmlformats.org/officeDocument/2006/relationships/notesSlide" Target="../notesSlides/notesSlide16.xml"/><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16.png"/><Relationship Id="rId11" Type="http://schemas.openxmlformats.org/officeDocument/2006/relationships/image" Target="../media/image23.svg"/><Relationship Id="rId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4.svg"/><Relationship Id="rId2" Type="http://schemas.openxmlformats.org/officeDocument/2006/relationships/slideLayout" Target="../slideLayouts/slideLayout18.xml"/><Relationship Id="rId1" Type="http://schemas.openxmlformats.org/officeDocument/2006/relationships/tags" Target="../tags/tag46.xml"/><Relationship Id="rId6" Type="http://schemas.openxmlformats.org/officeDocument/2006/relationships/image" Target="../media/image43.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47.xml"/><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45.pn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9.svg"/><Relationship Id="rId18" Type="http://schemas.openxmlformats.org/officeDocument/2006/relationships/image" Target="../media/image18.png"/><Relationship Id="rId3" Type="http://schemas.openxmlformats.org/officeDocument/2006/relationships/notesSlide" Target="../notesSlides/notesSlide24.xml"/><Relationship Id="rId21" Type="http://schemas.openxmlformats.org/officeDocument/2006/relationships/image" Target="../media/image17.svg"/><Relationship Id="rId7" Type="http://schemas.openxmlformats.org/officeDocument/2006/relationships/image" Target="../media/image47.svg"/><Relationship Id="rId12" Type="http://schemas.openxmlformats.org/officeDocument/2006/relationships/image" Target="../media/image48.png"/><Relationship Id="rId17" Type="http://schemas.openxmlformats.org/officeDocument/2006/relationships/image" Target="../media/image23.svg"/><Relationship Id="rId2" Type="http://schemas.openxmlformats.org/officeDocument/2006/relationships/slideLayout" Target="../slideLayouts/slideLayout18.xml"/><Relationship Id="rId16" Type="http://schemas.openxmlformats.org/officeDocument/2006/relationships/image" Target="../media/image22.png"/><Relationship Id="rId20" Type="http://schemas.openxmlformats.org/officeDocument/2006/relationships/image" Target="../media/image16.png"/><Relationship Id="rId1" Type="http://schemas.openxmlformats.org/officeDocument/2006/relationships/tags" Target="../tags/tag49.xml"/><Relationship Id="rId6" Type="http://schemas.openxmlformats.org/officeDocument/2006/relationships/image" Target="../media/image46.png"/><Relationship Id="rId11" Type="http://schemas.openxmlformats.org/officeDocument/2006/relationships/image" Target="../media/image15.svg"/><Relationship Id="rId5" Type="http://schemas.openxmlformats.org/officeDocument/2006/relationships/image" Target="../media/image21.svg"/><Relationship Id="rId15" Type="http://schemas.openxmlformats.org/officeDocument/2006/relationships/image" Target="../media/image51.svg"/><Relationship Id="rId10" Type="http://schemas.openxmlformats.org/officeDocument/2006/relationships/image" Target="../media/image14.png"/><Relationship Id="rId19" Type="http://schemas.openxmlformats.org/officeDocument/2006/relationships/image" Target="../media/image19.svg"/><Relationship Id="rId4" Type="http://schemas.openxmlformats.org/officeDocument/2006/relationships/image" Target="../media/image20.png"/><Relationship Id="rId9" Type="http://schemas.openxmlformats.org/officeDocument/2006/relationships/image" Target="../media/image38.svg"/><Relationship Id="rId1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2.svg"/><Relationship Id="rId18" Type="http://schemas.openxmlformats.org/officeDocument/2006/relationships/image" Target="../media/image46.png"/><Relationship Id="rId3" Type="http://schemas.openxmlformats.org/officeDocument/2006/relationships/notesSlide" Target="../notesSlides/notesSlide28.xml"/><Relationship Id="rId21" Type="http://schemas.openxmlformats.org/officeDocument/2006/relationships/image" Target="../media/image58.svg"/><Relationship Id="rId7" Type="http://schemas.openxmlformats.org/officeDocument/2006/relationships/image" Target="../media/image34.svg"/><Relationship Id="rId12" Type="http://schemas.openxmlformats.org/officeDocument/2006/relationships/image" Target="../media/image41.png"/><Relationship Id="rId17" Type="http://schemas.openxmlformats.org/officeDocument/2006/relationships/image" Target="../media/image49.svg"/><Relationship Id="rId2" Type="http://schemas.openxmlformats.org/officeDocument/2006/relationships/slideLayout" Target="../slideLayouts/slideLayout18.xml"/><Relationship Id="rId16" Type="http://schemas.openxmlformats.org/officeDocument/2006/relationships/image" Target="../media/image48.png"/><Relationship Id="rId20" Type="http://schemas.openxmlformats.org/officeDocument/2006/relationships/image" Target="../media/image57.png"/><Relationship Id="rId1" Type="http://schemas.openxmlformats.org/officeDocument/2006/relationships/tags" Target="../tags/tag53.xml"/><Relationship Id="rId6" Type="http://schemas.openxmlformats.org/officeDocument/2006/relationships/image" Target="../media/image33.png"/><Relationship Id="rId11" Type="http://schemas.openxmlformats.org/officeDocument/2006/relationships/image" Target="../media/image54.svg"/><Relationship Id="rId5" Type="http://schemas.openxmlformats.org/officeDocument/2006/relationships/image" Target="../media/image13.svg"/><Relationship Id="rId15" Type="http://schemas.openxmlformats.org/officeDocument/2006/relationships/image" Target="../media/image56.svg"/><Relationship Id="rId10" Type="http://schemas.openxmlformats.org/officeDocument/2006/relationships/image" Target="../media/image53.png"/><Relationship Id="rId19" Type="http://schemas.openxmlformats.org/officeDocument/2006/relationships/image" Target="../media/image47.sv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tags" Target="../tags/tag54.xml"/><Relationship Id="rId5" Type="http://schemas.openxmlformats.org/officeDocument/2006/relationships/image" Target="../media/image60.pn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61.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3.svg"/><Relationship Id="rId3" Type="http://schemas.openxmlformats.org/officeDocument/2006/relationships/notesSlide" Target="../notesSlides/notesSlide32.xml"/><Relationship Id="rId7" Type="http://schemas.openxmlformats.org/officeDocument/2006/relationships/image" Target="../media/image63.svg"/><Relationship Id="rId12"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tags" Target="../tags/tag57.xml"/><Relationship Id="rId6" Type="http://schemas.openxmlformats.org/officeDocument/2006/relationships/image" Target="../media/image62.png"/><Relationship Id="rId11" Type="http://schemas.openxmlformats.org/officeDocument/2006/relationships/image" Target="../media/image26.svg"/><Relationship Id="rId5" Type="http://schemas.openxmlformats.org/officeDocument/2006/relationships/image" Target="../media/image19.svg"/><Relationship Id="rId15" Type="http://schemas.openxmlformats.org/officeDocument/2006/relationships/image" Target="../media/image65.sv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47.svg"/><Relationship Id="rId1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8.xml"/><Relationship Id="rId5" Type="http://schemas.openxmlformats.org/officeDocument/2006/relationships/image" Target="../media/image65.sv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59.xml"/><Relationship Id="rId5" Type="http://schemas.openxmlformats.org/officeDocument/2006/relationships/image" Target="../media/image15.sv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4.png"/><Relationship Id="rId5" Type="http://schemas.openxmlformats.org/officeDocument/2006/relationships/image" Target="../media/image65.sv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6.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1.xml"/><Relationship Id="rId6" Type="http://schemas.openxmlformats.org/officeDocument/2006/relationships/image" Target="../media/image14.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sv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7.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2.xml"/><Relationship Id="rId6" Type="http://schemas.openxmlformats.org/officeDocument/2006/relationships/image" Target="../media/image14.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svg"/></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8.xml"/><Relationship Id="rId7" Type="http://schemas.openxmlformats.org/officeDocument/2006/relationships/image" Target="../media/image15.svg"/><Relationship Id="rId2" Type="http://schemas.openxmlformats.org/officeDocument/2006/relationships/slideLayout" Target="../slideLayouts/slideLayout18.xml"/><Relationship Id="rId1" Type="http://schemas.openxmlformats.org/officeDocument/2006/relationships/tags" Target="../tags/tag63.xml"/><Relationship Id="rId6" Type="http://schemas.openxmlformats.org/officeDocument/2006/relationships/image" Target="../media/image14.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sv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9.xml"/><Relationship Id="rId7" Type="http://schemas.openxmlformats.org/officeDocument/2006/relationships/image" Target="../media/image65.svg"/><Relationship Id="rId2" Type="http://schemas.openxmlformats.org/officeDocument/2006/relationships/slideLayout" Target="../slideLayouts/slideLayout18.xml"/><Relationship Id="rId1" Type="http://schemas.openxmlformats.org/officeDocument/2006/relationships/tags" Target="../tags/tag64.xml"/><Relationship Id="rId6" Type="http://schemas.openxmlformats.org/officeDocument/2006/relationships/image" Target="../media/image64.png"/><Relationship Id="rId11" Type="http://schemas.openxmlformats.org/officeDocument/2006/relationships/image" Target="../media/image67.svg"/><Relationship Id="rId5" Type="http://schemas.openxmlformats.org/officeDocument/2006/relationships/image" Target="../media/image17.svg"/><Relationship Id="rId10" Type="http://schemas.openxmlformats.org/officeDocument/2006/relationships/image" Target="../media/image66.png"/><Relationship Id="rId4" Type="http://schemas.openxmlformats.org/officeDocument/2006/relationships/image" Target="../media/image16.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0.xml"/><Relationship Id="rId7" Type="http://schemas.openxmlformats.org/officeDocument/2006/relationships/image" Target="../media/image65.svg"/><Relationship Id="rId2" Type="http://schemas.openxmlformats.org/officeDocument/2006/relationships/slideLayout" Target="../slideLayouts/slideLayout18.xml"/><Relationship Id="rId1" Type="http://schemas.openxmlformats.org/officeDocument/2006/relationships/tags" Target="../tags/tag65.xml"/><Relationship Id="rId6" Type="http://schemas.openxmlformats.org/officeDocument/2006/relationships/image" Target="../media/image64.png"/><Relationship Id="rId11" Type="http://schemas.openxmlformats.org/officeDocument/2006/relationships/image" Target="../media/image67.svg"/><Relationship Id="rId5" Type="http://schemas.openxmlformats.org/officeDocument/2006/relationships/image" Target="../media/image17.svg"/><Relationship Id="rId10" Type="http://schemas.openxmlformats.org/officeDocument/2006/relationships/image" Target="../media/image66.png"/><Relationship Id="rId4" Type="http://schemas.openxmlformats.org/officeDocument/2006/relationships/image" Target="../media/image16.png"/><Relationship Id="rId9" Type="http://schemas.openxmlformats.org/officeDocument/2006/relationships/image" Target="../media/image15.sv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1.xml"/><Relationship Id="rId7" Type="http://schemas.openxmlformats.org/officeDocument/2006/relationships/image" Target="../media/image17.svg"/><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16.png"/><Relationship Id="rId11" Type="http://schemas.openxmlformats.org/officeDocument/2006/relationships/image" Target="../media/image67.svg"/><Relationship Id="rId5" Type="http://schemas.openxmlformats.org/officeDocument/2006/relationships/image" Target="../media/image65.sv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15.sv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43.xml"/><Relationship Id="rId7" Type="http://schemas.openxmlformats.org/officeDocument/2006/relationships/image" Target="../media/image67.svg"/><Relationship Id="rId2" Type="http://schemas.openxmlformats.org/officeDocument/2006/relationships/slideLayout" Target="../slideLayouts/slideLayout18.xml"/><Relationship Id="rId1" Type="http://schemas.openxmlformats.org/officeDocument/2006/relationships/tags" Target="../tags/tag68.xml"/><Relationship Id="rId6" Type="http://schemas.openxmlformats.org/officeDocument/2006/relationships/image" Target="../media/image6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5.sv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44.xml"/><Relationship Id="rId7" Type="http://schemas.openxmlformats.org/officeDocument/2006/relationships/image" Target="../media/image67.svg"/><Relationship Id="rId2" Type="http://schemas.openxmlformats.org/officeDocument/2006/relationships/slideLayout" Target="../slideLayouts/slideLayout18.xml"/><Relationship Id="rId1" Type="http://schemas.openxmlformats.org/officeDocument/2006/relationships/tags" Target="../tags/tag69.xml"/><Relationship Id="rId6" Type="http://schemas.openxmlformats.org/officeDocument/2006/relationships/image" Target="../media/image6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65.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image" Target="../media/image70.sv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3.xml"/></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7.svg"/><Relationship Id="rId3" Type="http://schemas.openxmlformats.org/officeDocument/2006/relationships/notesSlide" Target="../notesSlides/notesSlide49.xml"/><Relationship Id="rId7" Type="http://schemas.openxmlformats.org/officeDocument/2006/relationships/image" Target="../media/image15.svg"/><Relationship Id="rId12"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14.png"/><Relationship Id="rId11" Type="http://schemas.openxmlformats.org/officeDocument/2006/relationships/image" Target="../media/image72.svg"/><Relationship Id="rId5" Type="http://schemas.openxmlformats.org/officeDocument/2006/relationships/image" Target="../media/image13.svg"/><Relationship Id="rId10"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9.svg"/><Relationship Id="rId18" Type="http://schemas.openxmlformats.org/officeDocument/2006/relationships/image" Target="../media/image53.png"/><Relationship Id="rId3" Type="http://schemas.openxmlformats.org/officeDocument/2006/relationships/notesSlide" Target="../notesSlides/notesSlide50.xml"/><Relationship Id="rId21" Type="http://schemas.openxmlformats.org/officeDocument/2006/relationships/image" Target="../media/image72.svg"/><Relationship Id="rId7" Type="http://schemas.openxmlformats.org/officeDocument/2006/relationships/image" Target="../media/image15.svg"/><Relationship Id="rId12" Type="http://schemas.openxmlformats.org/officeDocument/2006/relationships/image" Target="../media/image48.png"/><Relationship Id="rId17" Type="http://schemas.openxmlformats.org/officeDocument/2006/relationships/image" Target="../media/image67.svg"/><Relationship Id="rId2" Type="http://schemas.openxmlformats.org/officeDocument/2006/relationships/slideLayout" Target="../slideLayouts/slideLayout18.xml"/><Relationship Id="rId16" Type="http://schemas.openxmlformats.org/officeDocument/2006/relationships/image" Target="../media/image66.png"/><Relationship Id="rId20" Type="http://schemas.openxmlformats.org/officeDocument/2006/relationships/image" Target="../media/image71.png"/><Relationship Id="rId1" Type="http://schemas.openxmlformats.org/officeDocument/2006/relationships/tags" Target="../tags/tag75.xml"/><Relationship Id="rId6" Type="http://schemas.openxmlformats.org/officeDocument/2006/relationships/image" Target="../media/image14.png"/><Relationship Id="rId11" Type="http://schemas.openxmlformats.org/officeDocument/2006/relationships/image" Target="../media/image34.svg"/><Relationship Id="rId5" Type="http://schemas.openxmlformats.org/officeDocument/2006/relationships/image" Target="../media/image13.svg"/><Relationship Id="rId15" Type="http://schemas.openxmlformats.org/officeDocument/2006/relationships/image" Target="../media/image30.svg"/><Relationship Id="rId23" Type="http://schemas.openxmlformats.org/officeDocument/2006/relationships/image" Target="../media/image42.svg"/><Relationship Id="rId10" Type="http://schemas.openxmlformats.org/officeDocument/2006/relationships/image" Target="../media/image33.png"/><Relationship Id="rId19" Type="http://schemas.openxmlformats.org/officeDocument/2006/relationships/image" Target="../media/image54.svg"/><Relationship Id="rId4" Type="http://schemas.openxmlformats.org/officeDocument/2006/relationships/image" Target="../media/image12.png"/><Relationship Id="rId9" Type="http://schemas.openxmlformats.org/officeDocument/2006/relationships/image" Target="../media/image56.svg"/><Relationship Id="rId14" Type="http://schemas.openxmlformats.org/officeDocument/2006/relationships/image" Target="../media/image29.png"/><Relationship Id="rId22" Type="http://schemas.openxmlformats.org/officeDocument/2006/relationships/image" Target="../media/image41.png"/></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9.svg"/><Relationship Id="rId18" Type="http://schemas.openxmlformats.org/officeDocument/2006/relationships/image" Target="../media/image53.png"/><Relationship Id="rId3" Type="http://schemas.openxmlformats.org/officeDocument/2006/relationships/notesSlide" Target="../notesSlides/notesSlide51.xml"/><Relationship Id="rId21" Type="http://schemas.openxmlformats.org/officeDocument/2006/relationships/image" Target="../media/image72.svg"/><Relationship Id="rId7" Type="http://schemas.openxmlformats.org/officeDocument/2006/relationships/image" Target="../media/image15.svg"/><Relationship Id="rId12" Type="http://schemas.openxmlformats.org/officeDocument/2006/relationships/image" Target="../media/image48.png"/><Relationship Id="rId17" Type="http://schemas.openxmlformats.org/officeDocument/2006/relationships/image" Target="../media/image67.svg"/><Relationship Id="rId2" Type="http://schemas.openxmlformats.org/officeDocument/2006/relationships/slideLayout" Target="../slideLayouts/slideLayout18.xml"/><Relationship Id="rId16" Type="http://schemas.openxmlformats.org/officeDocument/2006/relationships/image" Target="../media/image66.png"/><Relationship Id="rId20" Type="http://schemas.openxmlformats.org/officeDocument/2006/relationships/image" Target="../media/image71.png"/><Relationship Id="rId1" Type="http://schemas.openxmlformats.org/officeDocument/2006/relationships/tags" Target="../tags/tag76.xml"/><Relationship Id="rId6" Type="http://schemas.openxmlformats.org/officeDocument/2006/relationships/image" Target="../media/image14.png"/><Relationship Id="rId11" Type="http://schemas.openxmlformats.org/officeDocument/2006/relationships/image" Target="../media/image34.svg"/><Relationship Id="rId5" Type="http://schemas.openxmlformats.org/officeDocument/2006/relationships/image" Target="../media/image13.svg"/><Relationship Id="rId15" Type="http://schemas.openxmlformats.org/officeDocument/2006/relationships/image" Target="../media/image30.svg"/><Relationship Id="rId23" Type="http://schemas.openxmlformats.org/officeDocument/2006/relationships/image" Target="../media/image42.svg"/><Relationship Id="rId10" Type="http://schemas.openxmlformats.org/officeDocument/2006/relationships/image" Target="../media/image33.png"/><Relationship Id="rId19" Type="http://schemas.openxmlformats.org/officeDocument/2006/relationships/image" Target="../media/image54.svg"/><Relationship Id="rId4" Type="http://schemas.openxmlformats.org/officeDocument/2006/relationships/image" Target="../media/image12.png"/><Relationship Id="rId9" Type="http://schemas.openxmlformats.org/officeDocument/2006/relationships/image" Target="../media/image56.svg"/><Relationship Id="rId14" Type="http://schemas.openxmlformats.org/officeDocument/2006/relationships/image" Target="../media/image29.png"/><Relationship Id="rId22"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24.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tags" Target="../tags/tag80.xml"/><Relationship Id="rId4" Type="http://schemas.openxmlformats.org/officeDocument/2006/relationships/image" Target="../media/image73.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8" Type="http://schemas.openxmlformats.org/officeDocument/2006/relationships/hyperlink" Target="https://d1.awsstatic.com/whitepapers/building-a-scalable-and-secure-multi-vpc-aws-network-infrastructure.pdf" TargetMode="External"/><Relationship Id="rId3" Type="http://schemas.openxmlformats.org/officeDocument/2006/relationships/notesSlide" Target="../notesSlides/notesSlide57.xml"/><Relationship Id="rId7" Type="http://schemas.openxmlformats.org/officeDocument/2006/relationships/hyperlink" Target="https://www.youtube.com/watch?v=qb-4PdLTsJs&amp;feature=youtu.be" TargetMode="External"/><Relationship Id="rId2" Type="http://schemas.openxmlformats.org/officeDocument/2006/relationships/slideLayout" Target="../slideLayouts/slideLayout5.xml"/><Relationship Id="rId1" Type="http://schemas.openxmlformats.org/officeDocument/2006/relationships/tags" Target="../tags/tag82.xml"/><Relationship Id="rId6" Type="http://schemas.openxmlformats.org/officeDocument/2006/relationships/hyperlink" Target="https://www.youtube.com/watch?v=dhpTTT6V1So" TargetMode="External"/><Relationship Id="rId11" Type="http://schemas.openxmlformats.org/officeDocument/2006/relationships/hyperlink" Target="https://www.youtube.com/watch?v=caJ7zh9qzmw" TargetMode="External"/><Relationship Id="rId5" Type="http://schemas.openxmlformats.org/officeDocument/2006/relationships/hyperlink" Target="https://www.youtube.com/watch?v=pf0J6oPCIbE&amp;feature=youtu.be" TargetMode="External"/><Relationship Id="rId10" Type="http://schemas.openxmlformats.org/officeDocument/2006/relationships/hyperlink" Target="https://www.youtube.com/watch?v=9Nikqn_02Oc&amp;feature=youtu.be" TargetMode="External"/><Relationship Id="rId4" Type="http://schemas.openxmlformats.org/officeDocument/2006/relationships/hyperlink" Target="https://www.youtube.com/watch?time_continue=4&amp;v=qmKkbuS9gRs" TargetMode="External"/><Relationship Id="rId9" Type="http://schemas.openxmlformats.org/officeDocument/2006/relationships/hyperlink" Target="https://www.youtube.com/watch?v=i1A1eH8vLtk"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3.xml"/><Relationship Id="rId1" Type="http://schemas.openxmlformats.org/officeDocument/2006/relationships/tags" Target="../tags/tag8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9.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p:txBody>
          <a:bodyPr/>
          <a:lstStyle/>
          <a:p>
            <a:r>
              <a:rPr lang="en-US" sz="5400" dirty="0">
                <a:latin typeface="+mj-lt"/>
              </a:rPr>
              <a:t>Module 7: Connecting Networks</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30726"/>
            <a:ext cx="5767612" cy="5425624"/>
          </a:xfrm>
        </p:spPr>
        <p:txBody>
          <a:bodyPr/>
          <a:lstStyle/>
          <a:p>
            <a:r>
              <a:rPr lang="en-US" sz="2400" dirty="0">
                <a:latin typeface="+mn-lt"/>
              </a:rPr>
              <a:t>AWS Site-to-Site VPN is a highly available solution that enables you to securely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connect your on-premises network or branch office site to your VPC</a:t>
            </a:r>
            <a:endParaRPr lang="en-US" sz="2400" dirty="0">
              <a:latin typeface="+mn-lt"/>
            </a:endParaRPr>
          </a:p>
          <a:p>
            <a:r>
              <a:rPr lang="en-US" sz="2400" dirty="0">
                <a:latin typeface="+mn-lt"/>
              </a:rPr>
              <a:t>AWS Site-to-Site VPN supports both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static and dynamic routing</a:t>
            </a:r>
            <a:endParaRPr lang="en-US" sz="2400" dirty="0">
              <a:latin typeface="+mn-lt"/>
            </a:endParaRPr>
          </a:p>
          <a:p>
            <a:r>
              <a:rPr lang="en-US" sz="2400" dirty="0">
                <a:latin typeface="+mn-lt"/>
              </a:rPr>
              <a:t>You can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establish multiple VPN connections </a:t>
            </a:r>
            <a:r>
              <a:rPr lang="en-US" sz="2400" dirty="0">
                <a:latin typeface="+mj-lt"/>
              </a:rPr>
              <a:t>from multiple customer gateway devices </a:t>
            </a:r>
            <a:r>
              <a:rPr lang="en-US" sz="2400" dirty="0">
                <a:latin typeface="+mj-lt"/>
                <a:ea typeface="Amazon Ember" panose="020B0603020204020204" pitchFamily="34" charset="0"/>
                <a:cs typeface="Amazon Ember" panose="020B0603020204020204" pitchFamily="34" charset="0"/>
              </a:rPr>
              <a:t>to a single virtual private gateway</a:t>
            </a:r>
            <a:endParaRPr lang="en-US" sz="2400" dirty="0">
              <a:latin typeface="+mj-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306484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7: Connecting Networks</a:t>
            </a:r>
          </a:p>
        </p:txBody>
      </p:sp>
      <p:sp>
        <p:nvSpPr>
          <p:cNvPr id="2" name="Title 1"/>
          <p:cNvSpPr>
            <a:spLocks noGrp="1"/>
          </p:cNvSpPr>
          <p:nvPr>
            <p:ph type="title"/>
          </p:nvPr>
        </p:nvSpPr>
        <p:spPr>
          <a:xfrm>
            <a:off x="419100" y="3191940"/>
            <a:ext cx="11353800" cy="1062560"/>
          </a:xfrm>
        </p:spPr>
        <p:txBody>
          <a:bodyPr>
            <a:noAutofit/>
          </a:bodyPr>
          <a:lstStyle/>
          <a:p>
            <a:r>
              <a:rPr lang="en-US" sz="4000" dirty="0">
                <a:latin typeface="+mj-lt"/>
              </a:rPr>
              <a:t>Section 3: Connecting to your remote network with AWS Direct Connect</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03265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a:lstStyle/>
          <a:p>
            <a:r>
              <a:rPr lang="en-US" dirty="0"/>
              <a:t>AWS Direct Connect (DX)</a:t>
            </a:r>
          </a:p>
        </p:txBody>
      </p:sp>
      <p:grpSp>
        <p:nvGrpSpPr>
          <p:cNvPr id="18" name="Group 17">
            <a:extLst>
              <a:ext uri="{FF2B5EF4-FFF2-40B4-BE49-F238E27FC236}">
                <a16:creationId xmlns:a16="http://schemas.microsoft.com/office/drawing/2014/main" id="{CA56ACCF-71CF-46EF-954B-78DB7AF0CD61}"/>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pic>
          <p:nvPicPr>
            <p:cNvPr id="19" name="Graphic 18">
              <a:extLst>
                <a:ext uri="{FF2B5EF4-FFF2-40B4-BE49-F238E27FC236}">
                  <a16:creationId xmlns:a16="http://schemas.microsoft.com/office/drawing/2014/main" id="{063E3990-770E-46D1-AE3E-675E4B4E55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9479" y="2788920"/>
              <a:ext cx="1280160" cy="1280160"/>
            </a:xfrm>
            <a:prstGeom prst="rect">
              <a:avLst/>
            </a:prstGeom>
          </p:spPr>
        </p:pic>
        <p:grpSp>
          <p:nvGrpSpPr>
            <p:cNvPr id="20" name="Group 19">
              <a:extLst>
                <a:ext uri="{FF2B5EF4-FFF2-40B4-BE49-F238E27FC236}">
                  <a16:creationId xmlns:a16="http://schemas.microsoft.com/office/drawing/2014/main" id="{C438BFAB-AB88-4C57-AAF5-657FFF6F4102}"/>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sp>
            <p:nvSpPr>
              <p:cNvPr id="21" name="TextBox 20">
                <a:extLst>
                  <a:ext uri="{FF2B5EF4-FFF2-40B4-BE49-F238E27FC236}">
                    <a16:creationId xmlns:a16="http://schemas.microsoft.com/office/drawing/2014/main" id="{7E1E03D4-90B4-456E-90CE-87A1F5535EB4}"/>
                  </a:ext>
                </a:extLst>
              </p:cNvPr>
              <p:cNvSpPr txBox="1"/>
              <p:nvPr/>
            </p:nvSpPr>
            <p:spPr>
              <a:xfrm>
                <a:off x="914350" y="4331526"/>
                <a:ext cx="2430418" cy="892552"/>
              </a:xfrm>
              <a:prstGeom prst="rect">
                <a:avLst/>
              </a:prstGeom>
              <a:noFill/>
              <a:ln>
                <a:noFill/>
              </a:ln>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22" name="Rectangle 21">
                <a:extLst>
                  <a:ext uri="{FF2B5EF4-FFF2-40B4-BE49-F238E27FC236}">
                    <a16:creationId xmlns:a16="http://schemas.microsoft.com/office/drawing/2014/main" id="{2F7668E3-F8A7-4C0C-BA15-84E1ED1381CF}"/>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 name="TextBox 10">
            <a:extLst>
              <a:ext uri="{FF2B5EF4-FFF2-40B4-BE49-F238E27FC236}">
                <a16:creationId xmlns:a16="http://schemas.microsoft.com/office/drawing/2014/main" id="{1853B1FA-449B-4948-B4F3-D5D21006EB0F}"/>
              </a:ext>
            </a:extLst>
          </p:cNvPr>
          <p:cNvSpPr txBox="1"/>
          <p:nvPr/>
        </p:nvSpPr>
        <p:spPr>
          <a:xfrm>
            <a:off x="4204621" y="1916492"/>
            <a:ext cx="7218947" cy="1200329"/>
          </a:xfrm>
          <a:prstGeom prst="rect">
            <a:avLst/>
          </a:prstGeom>
          <a:noFill/>
        </p:spPr>
        <p:txBody>
          <a:bodyPr wrap="square" rtlCol="0">
            <a:spAutoFit/>
          </a:bodyPr>
          <a:lstStyle/>
          <a:p>
            <a:r>
              <a:rPr lang="en-US"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AWS Direct Connect (which is also known as DX) provides you with a </a:t>
            </a: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dedicated, private network connection </a:t>
            </a:r>
            <a:r>
              <a:rPr lang="en-US" sz="2400" dirty="0">
                <a:latin typeface="Amazon Ember" panose="02000000000000000000" pitchFamily="2" charset="0"/>
                <a:ea typeface="Amazon Ember" panose="02000000000000000000" pitchFamily="2" charset="0"/>
                <a:cs typeface="Amazon Ember" panose="020B0603020204020204" pitchFamily="34" charset="0"/>
              </a:rPr>
              <a:t>capacity</a:t>
            </a: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 </a:t>
            </a:r>
            <a:r>
              <a:rPr lang="en-US" sz="2400" dirty="0">
                <a:solidFill>
                  <a:schemeClr val="tx1">
                    <a:lumMod val="75000"/>
                    <a:lumOff val="25000"/>
                  </a:schemeClr>
                </a:solidFill>
                <a:latin typeface="Amazon Ember" panose="02000000000000000000" pitchFamily="2" charset="0"/>
                <a:ea typeface="Amazon Ember" panose="02000000000000000000" pitchFamily="2" charset="0"/>
                <a:cs typeface="Amazon Ember" panose="020B0603020204020204" pitchFamily="34" charset="0"/>
              </a:rPr>
              <a:t>of either 1 Gbps or 10 Gbps.</a:t>
            </a:r>
          </a:p>
        </p:txBody>
      </p:sp>
      <p:pic>
        <p:nvPicPr>
          <p:cNvPr id="13" name="Picture 12">
            <a:extLst>
              <a:ext uri="{FF2B5EF4-FFF2-40B4-BE49-F238E27FC236}">
                <a16:creationId xmlns:a16="http://schemas.microsoft.com/office/drawing/2014/main" id="{1A148579-980F-024C-B041-1BEADF8946E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306831" y="3384705"/>
            <a:ext cx="1458077" cy="1252373"/>
          </a:xfrm>
          <a:prstGeom prst="rect">
            <a:avLst/>
          </a:prstGeom>
        </p:spPr>
      </p:pic>
      <p:sp>
        <p:nvSpPr>
          <p:cNvPr id="14" name="TextBox 13">
            <a:extLst>
              <a:ext uri="{FF2B5EF4-FFF2-40B4-BE49-F238E27FC236}">
                <a16:creationId xmlns:a16="http://schemas.microsoft.com/office/drawing/2014/main" id="{083B36C3-4439-8D43-8FED-1244EC54A3C4}"/>
              </a:ext>
            </a:extLst>
          </p:cNvPr>
          <p:cNvSpPr txBox="1"/>
          <p:nvPr/>
        </p:nvSpPr>
        <p:spPr>
          <a:xfrm>
            <a:off x="4900874" y="4885647"/>
            <a:ext cx="2164791"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Reduces data transfer costs</a:t>
            </a:r>
          </a:p>
        </p:txBody>
      </p:sp>
      <p:pic>
        <p:nvPicPr>
          <p:cNvPr id="17" name="Picture 16">
            <a:extLst>
              <a:ext uri="{FF2B5EF4-FFF2-40B4-BE49-F238E27FC236}">
                <a16:creationId xmlns:a16="http://schemas.microsoft.com/office/drawing/2014/main" id="{883CA020-59D1-4E43-9841-CC557F3AF68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59155" y="3373635"/>
            <a:ext cx="1186530" cy="1186530"/>
          </a:xfrm>
          <a:prstGeom prst="rect">
            <a:avLst/>
          </a:prstGeom>
        </p:spPr>
      </p:pic>
      <p:sp>
        <p:nvSpPr>
          <p:cNvPr id="15" name="TextBox 14">
            <a:extLst>
              <a:ext uri="{FF2B5EF4-FFF2-40B4-BE49-F238E27FC236}">
                <a16:creationId xmlns:a16="http://schemas.microsoft.com/office/drawing/2014/main" id="{1156378D-A30A-1E48-B334-07EB05790976}"/>
              </a:ext>
            </a:extLst>
          </p:cNvPr>
          <p:cNvSpPr txBox="1"/>
          <p:nvPr/>
        </p:nvSpPr>
        <p:spPr>
          <a:xfrm>
            <a:off x="7860163" y="4885648"/>
            <a:ext cx="2667173" cy="1015663"/>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Improves application performance with predictable metrics</a:t>
            </a:r>
          </a:p>
        </p:txBody>
      </p:sp>
      <p:sp>
        <p:nvSpPr>
          <p:cNvPr id="3" name="Footer Placeholder 2">
            <a:extLst>
              <a:ext uri="{FF2B5EF4-FFF2-40B4-BE49-F238E27FC236}">
                <a16:creationId xmlns:a16="http://schemas.microsoft.com/office/drawing/2014/main" id="{4319DC8F-A6A3-4221-B731-2BEA3F3539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69E3D7B-90BE-4986-96F3-FB8F9A6D7059}"/>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292718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9139-F84A-6F40-89CC-708A0C31BE2F}"/>
              </a:ext>
            </a:extLst>
          </p:cNvPr>
          <p:cNvSpPr>
            <a:spLocks noGrp="1"/>
          </p:cNvSpPr>
          <p:nvPr>
            <p:ph type="title"/>
          </p:nvPr>
        </p:nvSpPr>
        <p:spPr/>
        <p:txBody>
          <a:bodyPr/>
          <a:lstStyle/>
          <a:p>
            <a:r>
              <a:rPr lang="en-US" dirty="0"/>
              <a:t>DX use cases</a:t>
            </a:r>
          </a:p>
        </p:txBody>
      </p:sp>
      <p:grpSp>
        <p:nvGrpSpPr>
          <p:cNvPr id="5" name="Group 4">
            <a:extLst>
              <a:ext uri="{FF2B5EF4-FFF2-40B4-BE49-F238E27FC236}">
                <a16:creationId xmlns:a16="http://schemas.microsoft.com/office/drawing/2014/main" id="{D10B4603-65A0-4694-9551-637DAFD7AE01}"/>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pic>
          <p:nvPicPr>
            <p:cNvPr id="10" name="Graphic 9">
              <a:extLst>
                <a:ext uri="{FF2B5EF4-FFF2-40B4-BE49-F238E27FC236}">
                  <a16:creationId xmlns:a16="http://schemas.microsoft.com/office/drawing/2014/main" id="{8DA43312-0907-47DA-A814-9C1863C0997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9479" y="2788920"/>
              <a:ext cx="1280160" cy="1280160"/>
            </a:xfrm>
            <a:prstGeom prst="rect">
              <a:avLst/>
            </a:prstGeom>
          </p:spPr>
        </p:pic>
        <p:grpSp>
          <p:nvGrpSpPr>
            <p:cNvPr id="11" name="Group 10">
              <a:extLst>
                <a:ext uri="{FF2B5EF4-FFF2-40B4-BE49-F238E27FC236}">
                  <a16:creationId xmlns:a16="http://schemas.microsoft.com/office/drawing/2014/main" id="{07866318-73CD-4FA9-9270-3CFF68457E52}"/>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sp>
            <p:nvSpPr>
              <p:cNvPr id="12" name="TextBox 11">
                <a:extLst>
                  <a:ext uri="{FF2B5EF4-FFF2-40B4-BE49-F238E27FC236}">
                    <a16:creationId xmlns:a16="http://schemas.microsoft.com/office/drawing/2014/main" id="{1D6E7909-2029-41D1-9F67-3CE26E6A0E97}"/>
                  </a:ext>
                </a:extLst>
              </p:cNvPr>
              <p:cNvSpPr txBox="1"/>
              <p:nvPr/>
            </p:nvSpPr>
            <p:spPr>
              <a:xfrm>
                <a:off x="914350" y="4331526"/>
                <a:ext cx="2430418" cy="892552"/>
              </a:xfrm>
              <a:prstGeom prst="rect">
                <a:avLst/>
              </a:prstGeom>
              <a:noFill/>
              <a:ln>
                <a:noFill/>
              </a:ln>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13" name="Rectangle 12">
                <a:extLst>
                  <a:ext uri="{FF2B5EF4-FFF2-40B4-BE49-F238E27FC236}">
                    <a16:creationId xmlns:a16="http://schemas.microsoft.com/office/drawing/2014/main" id="{15CB81DB-9A85-4BEA-8B38-36C2A1DC47ED}"/>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 name="Content Placeholder 16">
            <a:extLst>
              <a:ext uri="{FF2B5EF4-FFF2-40B4-BE49-F238E27FC236}">
                <a16:creationId xmlns:a16="http://schemas.microsoft.com/office/drawing/2014/main" id="{83A009EB-1ECF-4371-80EC-698B3C8544CC}"/>
              </a:ext>
            </a:extLst>
          </p:cNvPr>
          <p:cNvSpPr>
            <a:spLocks noGrp="1"/>
          </p:cNvSpPr>
          <p:nvPr>
            <p:ph idx="13"/>
          </p:nvPr>
        </p:nvSpPr>
        <p:spPr>
          <a:xfrm>
            <a:off x="4375228" y="1916492"/>
            <a:ext cx="7375772" cy="4256524"/>
          </a:xfrm>
        </p:spPr>
        <p:txBody>
          <a:bodyPr/>
          <a:lstStyle/>
          <a:p>
            <a:r>
              <a:rPr lang="en-US" dirty="0"/>
              <a:t>Hybrid environments</a:t>
            </a:r>
          </a:p>
          <a:p>
            <a:endParaRPr lang="en-US" dirty="0"/>
          </a:p>
          <a:p>
            <a:r>
              <a:rPr lang="en-US" dirty="0"/>
              <a:t>Transferring large datasets</a:t>
            </a:r>
          </a:p>
          <a:p>
            <a:endParaRPr lang="en-US" dirty="0"/>
          </a:p>
          <a:p>
            <a:r>
              <a:rPr lang="en-US" dirty="0"/>
              <a:t>Network performance predictability</a:t>
            </a:r>
          </a:p>
          <a:p>
            <a:endParaRPr lang="en-US" dirty="0"/>
          </a:p>
          <a:p>
            <a:r>
              <a:rPr lang="en-US" dirty="0"/>
              <a:t>Security and compliance</a:t>
            </a:r>
          </a:p>
        </p:txBody>
      </p:sp>
      <p:sp>
        <p:nvSpPr>
          <p:cNvPr id="3" name="Footer Placeholder 2">
            <a:extLst>
              <a:ext uri="{FF2B5EF4-FFF2-40B4-BE49-F238E27FC236}">
                <a16:creationId xmlns:a16="http://schemas.microsoft.com/office/drawing/2014/main" id="{553D15AA-B8D0-45CB-B5A6-6C2AEBF9C7F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D0C97B2-FCB5-4123-80BE-8E12167C6CEF}"/>
              </a:ext>
            </a:extLst>
          </p:cNvPr>
          <p:cNvSpPr>
            <a:spLocks noGrp="1"/>
          </p:cNvSpPr>
          <p:nvPr>
            <p:ph type="sldNum" sz="quarter" idx="12"/>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376921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15B6DB-81D8-45A7-B78D-FF342D3D65C5}"/>
              </a:ext>
            </a:extLst>
          </p:cNvPr>
          <p:cNvSpPr>
            <a:spLocks noGrp="1"/>
          </p:cNvSpPr>
          <p:nvPr>
            <p:ph type="title"/>
          </p:nvPr>
        </p:nvSpPr>
        <p:spPr/>
        <p:txBody>
          <a:bodyPr/>
          <a:lstStyle/>
          <a:p>
            <a:r>
              <a:rPr lang="en-US" dirty="0"/>
              <a:t>Extending on-premises network to AWS using DX</a:t>
            </a:r>
          </a:p>
        </p:txBody>
      </p:sp>
      <p:sp>
        <p:nvSpPr>
          <p:cNvPr id="47" name="TextBox 46">
            <a:extLst>
              <a:ext uri="{FF2B5EF4-FFF2-40B4-BE49-F238E27FC236}">
                <a16:creationId xmlns:a16="http://schemas.microsoft.com/office/drawing/2014/main" id="{C89E08B2-DAFC-4CBD-A7E0-E7E8F28D867C}"/>
              </a:ext>
            </a:extLst>
          </p:cNvPr>
          <p:cNvSpPr txBox="1"/>
          <p:nvPr/>
        </p:nvSpPr>
        <p:spPr>
          <a:xfrm>
            <a:off x="5659636" y="1697728"/>
            <a:ext cx="3877175" cy="646331"/>
          </a:xfrm>
          <a:prstGeom prst="rect">
            <a:avLst/>
          </a:prstGeom>
          <a:noFill/>
          <a:ln>
            <a:noFill/>
          </a:ln>
        </p:spPr>
        <p:txBody>
          <a:bodyPr wrap="square" rtlCol="0">
            <a:spAutoFit/>
          </a:bodyPr>
          <a:lstStyle>
            <a:defPPr>
              <a:defRPr lang="en-US"/>
            </a:defPPr>
            <a:lvl1pPr algn="ctr">
              <a:defRPr sz="2133"/>
            </a:lvl1pPr>
          </a:lstStyle>
          <a:p>
            <a:r>
              <a:rPr lang="en-US" sz="1800" dirty="0">
                <a:ea typeface="Amazon Ember" panose="020B0603020204020204" pitchFamily="34" charset="0"/>
                <a:cs typeface="Amazon Ember" panose="020B0603020204020204" pitchFamily="34" charset="0"/>
              </a:rPr>
              <a:t>Dedicated network connection over private lines</a:t>
            </a:r>
          </a:p>
        </p:txBody>
      </p:sp>
      <p:grpSp>
        <p:nvGrpSpPr>
          <p:cNvPr id="16" name="Group 15" descr="architecture diagram of corporate data center that's connected to a vpc and amazon s3 in the AWS Cloud via a DX endpoint.">
            <a:extLst>
              <a:ext uri="{FF2B5EF4-FFF2-40B4-BE49-F238E27FC236}">
                <a16:creationId xmlns:a16="http://schemas.microsoft.com/office/drawing/2014/main" id="{69E62038-B887-49E9-8976-530F4CEF969F}"/>
              </a:ext>
            </a:extLst>
          </p:cNvPr>
          <p:cNvGrpSpPr/>
          <p:nvPr/>
        </p:nvGrpSpPr>
        <p:grpSpPr>
          <a:xfrm>
            <a:off x="260235" y="1282748"/>
            <a:ext cx="11527336" cy="5073602"/>
            <a:chOff x="260235" y="1282748"/>
            <a:chExt cx="11527336" cy="5073602"/>
          </a:xfrm>
        </p:grpSpPr>
        <p:cxnSp>
          <p:nvCxnSpPr>
            <p:cNvPr id="14" name="Straight Arrow Connector 13">
              <a:extLst>
                <a:ext uri="{FF2B5EF4-FFF2-40B4-BE49-F238E27FC236}">
                  <a16:creationId xmlns:a16="http://schemas.microsoft.com/office/drawing/2014/main" id="{D1187F9F-46C2-412F-85B8-AD85C08AF776}"/>
                </a:ext>
                <a:ext uri="{C183D7F6-B498-43B3-948B-1728B52AA6E4}">
                  <adec:decorative xmlns:adec="http://schemas.microsoft.com/office/drawing/2017/decorative" val="1"/>
                </a:ext>
              </a:extLst>
            </p:cNvPr>
            <p:cNvCxnSpPr>
              <a:cxnSpLocks/>
              <a:stCxn id="29" idx="3"/>
              <a:endCxn id="62" idx="1"/>
            </p:cNvCxnSpPr>
            <p:nvPr/>
          </p:nvCxnSpPr>
          <p:spPr>
            <a:xfrm>
              <a:off x="5071032" y="3279344"/>
              <a:ext cx="1408256" cy="547363"/>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3FCDBE2-E540-4DC5-BE10-9BB5ABB1DEB3}"/>
                </a:ext>
                <a:ext uri="{C183D7F6-B498-43B3-948B-1728B52AA6E4}">
                  <adec:decorative xmlns:adec="http://schemas.microsoft.com/office/drawing/2017/decorative" val="1"/>
                </a:ext>
              </a:extLst>
            </p:cNvPr>
            <p:cNvCxnSpPr>
              <a:cxnSpLocks/>
              <a:stCxn id="62" idx="1"/>
              <a:endCxn id="52" idx="3"/>
            </p:cNvCxnSpPr>
            <p:nvPr/>
          </p:nvCxnSpPr>
          <p:spPr>
            <a:xfrm flipH="1">
              <a:off x="4173012" y="3826707"/>
              <a:ext cx="2306276" cy="1309089"/>
            </a:xfrm>
            <a:prstGeom prst="straightConnector1">
              <a:avLst/>
            </a:prstGeom>
            <a:ln w="571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464A1D4-17CF-4624-B217-707C2AD11481}"/>
                </a:ext>
              </a:extLst>
            </p:cNvPr>
            <p:cNvGrpSpPr/>
            <p:nvPr/>
          </p:nvGrpSpPr>
          <p:grpSpPr>
            <a:xfrm>
              <a:off x="9232215" y="2633436"/>
              <a:ext cx="2555356" cy="2852825"/>
              <a:chOff x="9232215" y="2633436"/>
              <a:chExt cx="2555356" cy="2852825"/>
            </a:xfrm>
          </p:grpSpPr>
          <p:sp>
            <p:nvSpPr>
              <p:cNvPr id="18" name="Rectangle 17">
                <a:extLst>
                  <a:ext uri="{FF2B5EF4-FFF2-40B4-BE49-F238E27FC236}">
                    <a16:creationId xmlns:a16="http://schemas.microsoft.com/office/drawing/2014/main" id="{AE9A3114-8FA5-4993-9C16-A57A1E9E5D47}"/>
                  </a:ext>
                </a:extLst>
              </p:cNvPr>
              <p:cNvSpPr/>
              <p:nvPr/>
            </p:nvSpPr>
            <p:spPr>
              <a:xfrm>
                <a:off x="9775891" y="2633436"/>
                <a:ext cx="2011680" cy="285282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lvl="0" algn="ctr"/>
                <a:r>
                  <a:rPr kumimoji="0" lang="en-US" sz="1600" b="0" i="0" u="none" strike="noStrike" kern="0" cap="none" spc="0" normalizeH="0" baseline="0" noProof="0" dirty="0">
                    <a:ln>
                      <a:noFill/>
                    </a:ln>
                    <a:solidFill>
                      <a:srgbClr val="5A6B86"/>
                    </a:solidFill>
                    <a:effectLst/>
                    <a:uLnTx/>
                    <a:uFillTx/>
                    <a:ea typeface="+mn-ea"/>
                    <a:cs typeface="+mn-cs"/>
                  </a:rPr>
                  <a:t> Corporate </a:t>
                </a:r>
                <a:br>
                  <a:rPr kumimoji="0" lang="en-US" sz="1600" b="0" i="0" u="none" strike="noStrike" kern="0" cap="none" spc="0" normalizeH="0" baseline="0" noProof="0" dirty="0">
                    <a:ln>
                      <a:noFill/>
                    </a:ln>
                    <a:solidFill>
                      <a:srgbClr val="5A6B86"/>
                    </a:solidFill>
                    <a:effectLst/>
                    <a:uLnTx/>
                    <a:uFillTx/>
                    <a:ea typeface="+mn-ea"/>
                    <a:cs typeface="+mn-cs"/>
                  </a:rPr>
                </a:br>
                <a:r>
                  <a:rPr kumimoji="0" lang="en-US" sz="1600" b="0" i="0" u="none" strike="noStrike" kern="0" cap="none" spc="0" normalizeH="0" baseline="0" noProof="0" dirty="0">
                    <a:ln>
                      <a:noFill/>
                    </a:ln>
                    <a:solidFill>
                      <a:srgbClr val="5A6B86"/>
                    </a:solidFill>
                    <a:effectLst/>
                    <a:uLnTx/>
                    <a:uFillTx/>
                    <a:ea typeface="+mn-ea"/>
                    <a:cs typeface="+mn-cs"/>
                  </a:rPr>
                  <a:t>data center</a:t>
                </a:r>
                <a:endParaRPr lang="en-US" sz="1600" kern="0" dirty="0">
                  <a:solidFill>
                    <a:srgbClr val="5A6B86"/>
                  </a:solidFill>
                </a:endParaRPr>
              </a:p>
            </p:txBody>
          </p:sp>
          <p:pic>
            <p:nvPicPr>
              <p:cNvPr id="19" name="Graphic 18">
                <a:extLst>
                  <a:ext uri="{FF2B5EF4-FFF2-40B4-BE49-F238E27FC236}">
                    <a16:creationId xmlns:a16="http://schemas.microsoft.com/office/drawing/2014/main" id="{E6BF29E3-24E7-42A3-9D99-818F04E40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5892" y="2633436"/>
                <a:ext cx="457200" cy="457200"/>
              </a:xfrm>
              <a:prstGeom prst="rect">
                <a:avLst/>
              </a:prstGeom>
            </p:spPr>
          </p:pic>
          <p:pic>
            <p:nvPicPr>
              <p:cNvPr id="17" name="Graphic 16">
                <a:extLst>
                  <a:ext uri="{FF2B5EF4-FFF2-40B4-BE49-F238E27FC236}">
                    <a16:creationId xmlns:a16="http://schemas.microsoft.com/office/drawing/2014/main" id="{D07D9BC3-5D4A-4D1F-85FF-6D1790E49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1263" y="3591757"/>
                <a:ext cx="469900" cy="469900"/>
              </a:xfrm>
              <a:prstGeom prst="rect">
                <a:avLst/>
              </a:prstGeom>
            </p:spPr>
          </p:pic>
          <p:sp>
            <p:nvSpPr>
              <p:cNvPr id="55" name="TextBox 54">
                <a:extLst>
                  <a:ext uri="{FF2B5EF4-FFF2-40B4-BE49-F238E27FC236}">
                    <a16:creationId xmlns:a16="http://schemas.microsoft.com/office/drawing/2014/main" id="{D052B3EB-6B03-47C3-94C6-DE4C1F37D8CB}"/>
                  </a:ext>
                </a:extLst>
              </p:cNvPr>
              <p:cNvSpPr txBox="1"/>
              <p:nvPr/>
            </p:nvSpPr>
            <p:spPr>
              <a:xfrm>
                <a:off x="9232215" y="4126135"/>
                <a:ext cx="1107996" cy="830997"/>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Customer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router</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or firewall</a:t>
                </a:r>
              </a:p>
            </p:txBody>
          </p:sp>
        </p:grpSp>
        <p:grpSp>
          <p:nvGrpSpPr>
            <p:cNvPr id="61" name="Group 60">
              <a:extLst>
                <a:ext uri="{FF2B5EF4-FFF2-40B4-BE49-F238E27FC236}">
                  <a16:creationId xmlns:a16="http://schemas.microsoft.com/office/drawing/2014/main" id="{D5915710-0136-4B41-8F57-92B3BD5FEEEA}"/>
                </a:ext>
                <a:ext uri="{C183D7F6-B498-43B3-948B-1728B52AA6E4}">
                  <adec:decorative xmlns:adec="http://schemas.microsoft.com/office/drawing/2017/decorative" val="1"/>
                </a:ext>
              </a:extLst>
            </p:cNvPr>
            <p:cNvGrpSpPr/>
            <p:nvPr/>
          </p:nvGrpSpPr>
          <p:grpSpPr>
            <a:xfrm>
              <a:off x="5874536" y="5741410"/>
              <a:ext cx="3256833" cy="614940"/>
              <a:chOff x="6090510" y="5628803"/>
              <a:chExt cx="3256833" cy="614940"/>
            </a:xfrm>
          </p:grpSpPr>
          <p:cxnSp>
            <p:nvCxnSpPr>
              <p:cNvPr id="57" name="Straight Connector 56">
                <a:extLst>
                  <a:ext uri="{FF2B5EF4-FFF2-40B4-BE49-F238E27FC236}">
                    <a16:creationId xmlns:a16="http://schemas.microsoft.com/office/drawing/2014/main" id="{00B97E71-AE6B-4B12-B870-D02AD366B9CF}"/>
                  </a:ext>
                </a:extLst>
              </p:cNvPr>
              <p:cNvCxnSpPr/>
              <p:nvPr/>
            </p:nvCxnSpPr>
            <p:spPr>
              <a:xfrm>
                <a:off x="6090510" y="6074466"/>
                <a:ext cx="9144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4B61FB-1807-4038-A2F1-81CE17D2F5A0}"/>
                  </a:ext>
                </a:extLst>
              </p:cNvPr>
              <p:cNvCxnSpPr/>
              <p:nvPr/>
            </p:nvCxnSpPr>
            <p:spPr>
              <a:xfrm>
                <a:off x="6090510" y="5798080"/>
                <a:ext cx="91440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38781F7-4ADC-488A-A252-047E9C4D0BAB}"/>
                  </a:ext>
                </a:extLst>
              </p:cNvPr>
              <p:cNvSpPr txBox="1"/>
              <p:nvPr/>
            </p:nvSpPr>
            <p:spPr>
              <a:xfrm>
                <a:off x="7089994" y="5628803"/>
                <a:ext cx="2257349"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Private virtual interface</a:t>
                </a:r>
              </a:p>
            </p:txBody>
          </p:sp>
          <p:sp>
            <p:nvSpPr>
              <p:cNvPr id="60" name="TextBox 59">
                <a:extLst>
                  <a:ext uri="{FF2B5EF4-FFF2-40B4-BE49-F238E27FC236}">
                    <a16:creationId xmlns:a16="http://schemas.microsoft.com/office/drawing/2014/main" id="{3FB8F693-19F3-4EA9-B008-29FC62505E68}"/>
                  </a:ext>
                </a:extLst>
              </p:cNvPr>
              <p:cNvSpPr txBox="1"/>
              <p:nvPr/>
            </p:nvSpPr>
            <p:spPr>
              <a:xfrm>
                <a:off x="7089994" y="5905189"/>
                <a:ext cx="2178802"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Public virtual interface</a:t>
                </a:r>
              </a:p>
            </p:txBody>
          </p:sp>
        </p:grpSp>
        <p:grpSp>
          <p:nvGrpSpPr>
            <p:cNvPr id="13" name="Group 12">
              <a:extLst>
                <a:ext uri="{FF2B5EF4-FFF2-40B4-BE49-F238E27FC236}">
                  <a16:creationId xmlns:a16="http://schemas.microsoft.com/office/drawing/2014/main" id="{E11DD914-B3F6-4669-90F4-8D627A07951F}"/>
                </a:ext>
              </a:extLst>
            </p:cNvPr>
            <p:cNvGrpSpPr/>
            <p:nvPr/>
          </p:nvGrpSpPr>
          <p:grpSpPr>
            <a:xfrm>
              <a:off x="6046436" y="2741487"/>
              <a:ext cx="2580808" cy="2749903"/>
              <a:chOff x="6046436" y="2741487"/>
              <a:chExt cx="2580808" cy="2749903"/>
            </a:xfrm>
          </p:grpSpPr>
          <p:sp>
            <p:nvSpPr>
              <p:cNvPr id="70" name="TextBox 69">
                <a:extLst>
                  <a:ext uri="{FF2B5EF4-FFF2-40B4-BE49-F238E27FC236}">
                    <a16:creationId xmlns:a16="http://schemas.microsoft.com/office/drawing/2014/main" id="{9D287E70-88E3-46B4-9365-E6E642AB8138}"/>
                  </a:ext>
                </a:extLst>
              </p:cNvPr>
              <p:cNvSpPr txBox="1"/>
              <p:nvPr/>
            </p:nvSpPr>
            <p:spPr>
              <a:xfrm>
                <a:off x="6940095" y="3750423"/>
                <a:ext cx="861134"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VLAN 2</a:t>
                </a:r>
              </a:p>
            </p:txBody>
          </p:sp>
          <p:sp>
            <p:nvSpPr>
              <p:cNvPr id="69" name="TextBox 68">
                <a:extLst>
                  <a:ext uri="{FF2B5EF4-FFF2-40B4-BE49-F238E27FC236}">
                    <a16:creationId xmlns:a16="http://schemas.microsoft.com/office/drawing/2014/main" id="{FD973AB9-E133-4615-8569-75B44232A0A3}"/>
                  </a:ext>
                </a:extLst>
              </p:cNvPr>
              <p:cNvSpPr txBox="1"/>
              <p:nvPr/>
            </p:nvSpPr>
            <p:spPr>
              <a:xfrm>
                <a:off x="6940096" y="3303724"/>
                <a:ext cx="861133"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VLAN 1</a:t>
                </a:r>
              </a:p>
            </p:txBody>
          </p:sp>
          <p:sp>
            <p:nvSpPr>
              <p:cNvPr id="32" name="TextBox 31">
                <a:extLst>
                  <a:ext uri="{FF2B5EF4-FFF2-40B4-BE49-F238E27FC236}">
                    <a16:creationId xmlns:a16="http://schemas.microsoft.com/office/drawing/2014/main" id="{DFB90A40-A8A1-4C6A-8AF1-33C46B834D42}"/>
                  </a:ext>
                </a:extLst>
              </p:cNvPr>
              <p:cNvSpPr txBox="1"/>
              <p:nvPr/>
            </p:nvSpPr>
            <p:spPr>
              <a:xfrm>
                <a:off x="6217146" y="4126135"/>
                <a:ext cx="99418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DX</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endpoint</a:t>
                </a:r>
              </a:p>
            </p:txBody>
          </p:sp>
          <p:sp>
            <p:nvSpPr>
              <p:cNvPr id="38" name="Rectangle 37">
                <a:extLst>
                  <a:ext uri="{FF2B5EF4-FFF2-40B4-BE49-F238E27FC236}">
                    <a16:creationId xmlns:a16="http://schemas.microsoft.com/office/drawing/2014/main" id="{440298FD-8183-4AA3-8A8A-6CBC91DE9337}"/>
                  </a:ext>
                </a:extLst>
              </p:cNvPr>
              <p:cNvSpPr/>
              <p:nvPr/>
            </p:nvSpPr>
            <p:spPr>
              <a:xfrm>
                <a:off x="6046436" y="2741487"/>
                <a:ext cx="2580808" cy="2749903"/>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DX location</a:t>
                </a:r>
              </a:p>
            </p:txBody>
          </p:sp>
          <p:pic>
            <p:nvPicPr>
              <p:cNvPr id="62" name="Graphic 61">
                <a:extLst>
                  <a:ext uri="{FF2B5EF4-FFF2-40B4-BE49-F238E27FC236}">
                    <a16:creationId xmlns:a16="http://schemas.microsoft.com/office/drawing/2014/main" id="{BB821FB8-21DD-4DB4-B0F8-43CB1A5B2B9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9288" y="3591757"/>
                <a:ext cx="469900" cy="469900"/>
              </a:xfrm>
              <a:prstGeom prst="rect">
                <a:avLst/>
              </a:prstGeom>
            </p:spPr>
          </p:pic>
          <p:sp>
            <p:nvSpPr>
              <p:cNvPr id="63" name="TextBox 62">
                <a:extLst>
                  <a:ext uri="{FF2B5EF4-FFF2-40B4-BE49-F238E27FC236}">
                    <a16:creationId xmlns:a16="http://schemas.microsoft.com/office/drawing/2014/main" id="{F92E5272-F88A-429F-97BD-8F6DC76ED09C}"/>
                  </a:ext>
                </a:extLst>
              </p:cNvPr>
              <p:cNvSpPr txBox="1"/>
              <p:nvPr/>
            </p:nvSpPr>
            <p:spPr>
              <a:xfrm>
                <a:off x="7474485" y="4126135"/>
                <a:ext cx="1140056" cy="830997"/>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Customer</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or partner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router</a:t>
                </a:r>
              </a:p>
            </p:txBody>
          </p:sp>
          <p:pic>
            <p:nvPicPr>
              <p:cNvPr id="64" name="Graphic 63">
                <a:extLst>
                  <a:ext uri="{FF2B5EF4-FFF2-40B4-BE49-F238E27FC236}">
                    <a16:creationId xmlns:a16="http://schemas.microsoft.com/office/drawing/2014/main" id="{8D460180-0757-4618-9992-80CDC973FC3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9558" y="3591757"/>
                <a:ext cx="469900" cy="469900"/>
              </a:xfrm>
              <a:prstGeom prst="rect">
                <a:avLst/>
              </a:prstGeom>
            </p:spPr>
          </p:pic>
          <p:cxnSp>
            <p:nvCxnSpPr>
              <p:cNvPr id="65" name="Straight Connector 64">
                <a:extLst>
                  <a:ext uri="{FF2B5EF4-FFF2-40B4-BE49-F238E27FC236}">
                    <a16:creationId xmlns:a16="http://schemas.microsoft.com/office/drawing/2014/main" id="{B5C06954-A4CA-4DC2-8C1B-01065C780F8F}"/>
                  </a:ext>
                  <a:ext uri="{C183D7F6-B498-43B3-948B-1728B52AA6E4}">
                    <adec:decorative xmlns:adec="http://schemas.microsoft.com/office/drawing/2017/decorative" val="1"/>
                  </a:ext>
                </a:extLst>
              </p:cNvPr>
              <p:cNvCxnSpPr/>
              <p:nvPr/>
            </p:nvCxnSpPr>
            <p:spPr>
              <a:xfrm>
                <a:off x="7004902" y="4116513"/>
                <a:ext cx="73152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A25251-D243-4F33-B70C-9603181832DB}"/>
                  </a:ext>
                  <a:ext uri="{C183D7F6-B498-43B3-948B-1728B52AA6E4}">
                    <adec:decorative xmlns:adec="http://schemas.microsoft.com/office/drawing/2017/decorative" val="1"/>
                  </a:ext>
                </a:extLst>
              </p:cNvPr>
              <p:cNvCxnSpPr/>
              <p:nvPr/>
            </p:nvCxnSpPr>
            <p:spPr>
              <a:xfrm>
                <a:off x="7004902" y="3641231"/>
                <a:ext cx="73152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957CD2E2-61C5-4E1A-B873-76CA82C9B140}"/>
                </a:ext>
                <a:ext uri="{C183D7F6-B498-43B3-948B-1728B52AA6E4}">
                  <adec:decorative xmlns:adec="http://schemas.microsoft.com/office/drawing/2017/decorative" val="1"/>
                </a:ext>
              </a:extLst>
            </p:cNvPr>
            <p:cNvCxnSpPr/>
            <p:nvPr/>
          </p:nvCxnSpPr>
          <p:spPr>
            <a:xfrm>
              <a:off x="8332599" y="4116513"/>
              <a:ext cx="118872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0D1BAA3-F8F5-4480-8D90-EE0956B47EA6}"/>
                </a:ext>
                <a:ext uri="{C183D7F6-B498-43B3-948B-1728B52AA6E4}">
                  <adec:decorative xmlns:adec="http://schemas.microsoft.com/office/drawing/2017/decorative" val="1"/>
                </a:ext>
              </a:extLst>
            </p:cNvPr>
            <p:cNvCxnSpPr/>
            <p:nvPr/>
          </p:nvCxnSpPr>
          <p:spPr>
            <a:xfrm>
              <a:off x="8332599" y="3641231"/>
              <a:ext cx="118872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B46FF6C-26C5-4850-9136-5E2D04CFE20C}"/>
                </a:ext>
              </a:extLst>
            </p:cNvPr>
            <p:cNvGrpSpPr/>
            <p:nvPr/>
          </p:nvGrpSpPr>
          <p:grpSpPr>
            <a:xfrm>
              <a:off x="260235" y="1282748"/>
              <a:ext cx="5238791" cy="5029200"/>
              <a:chOff x="260235" y="1282748"/>
              <a:chExt cx="5238791" cy="5029200"/>
            </a:xfrm>
          </p:grpSpPr>
          <p:pic>
            <p:nvPicPr>
              <p:cNvPr id="51" name="Graphic 50">
                <a:extLst>
                  <a:ext uri="{FF2B5EF4-FFF2-40B4-BE49-F238E27FC236}">
                    <a16:creationId xmlns:a16="http://schemas.microsoft.com/office/drawing/2014/main" id="{F480957F-6955-4C14-A062-9D62767A36F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7158" y="4793759"/>
                <a:ext cx="711200" cy="711200"/>
              </a:xfrm>
              <a:prstGeom prst="rect">
                <a:avLst/>
              </a:prstGeom>
            </p:spPr>
          </p:pic>
          <p:sp>
            <p:nvSpPr>
              <p:cNvPr id="53" name="TextBox 52">
                <a:extLst>
                  <a:ext uri="{FF2B5EF4-FFF2-40B4-BE49-F238E27FC236}">
                    <a16:creationId xmlns:a16="http://schemas.microsoft.com/office/drawing/2014/main" id="{B8AB22D6-D098-451A-A9DB-3615BDDA2CAE}"/>
                  </a:ext>
                </a:extLst>
              </p:cNvPr>
              <p:cNvSpPr txBox="1"/>
              <p:nvPr/>
            </p:nvSpPr>
            <p:spPr>
              <a:xfrm>
                <a:off x="1595861" y="5530013"/>
                <a:ext cx="1213794"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Amazon S3</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Glacier</a:t>
                </a:r>
              </a:p>
            </p:txBody>
          </p:sp>
          <p:sp>
            <p:nvSpPr>
              <p:cNvPr id="7" name="Rectangle 6">
                <a:extLst>
                  <a:ext uri="{FF2B5EF4-FFF2-40B4-BE49-F238E27FC236}">
                    <a16:creationId xmlns:a16="http://schemas.microsoft.com/office/drawing/2014/main" id="{BC6FC227-1DD4-4688-BABF-F7489FB28C7E}"/>
                  </a:ext>
                </a:extLst>
              </p:cNvPr>
              <p:cNvSpPr/>
              <p:nvPr/>
            </p:nvSpPr>
            <p:spPr>
              <a:xfrm>
                <a:off x="987553" y="2557925"/>
                <a:ext cx="3840480" cy="19202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8" name="Graphic 7">
                <a:extLst>
                  <a:ext uri="{FF2B5EF4-FFF2-40B4-BE49-F238E27FC236}">
                    <a16:creationId xmlns:a16="http://schemas.microsoft.com/office/drawing/2014/main" id="{1A33E282-C5E1-4A2C-8F7F-06008D4E7E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553" y="2557926"/>
                <a:ext cx="457200" cy="457200"/>
              </a:xfrm>
              <a:prstGeom prst="rect">
                <a:avLst/>
              </a:prstGeom>
            </p:spPr>
          </p:pic>
          <p:sp>
            <p:nvSpPr>
              <p:cNvPr id="9" name="Rectangle 8">
                <a:extLst>
                  <a:ext uri="{FF2B5EF4-FFF2-40B4-BE49-F238E27FC236}">
                    <a16:creationId xmlns:a16="http://schemas.microsoft.com/office/drawing/2014/main" id="{7D6D7193-863D-4F99-B9B5-39D3B79CD920}"/>
                  </a:ext>
                </a:extLst>
              </p:cNvPr>
              <p:cNvSpPr/>
              <p:nvPr/>
            </p:nvSpPr>
            <p:spPr>
              <a:xfrm>
                <a:off x="1816712" y="3026130"/>
                <a:ext cx="228600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Private subnet</a:t>
                </a:r>
              </a:p>
            </p:txBody>
          </p:sp>
          <p:pic>
            <p:nvPicPr>
              <p:cNvPr id="10" name="Graphic 9">
                <a:extLst>
                  <a:ext uri="{FF2B5EF4-FFF2-40B4-BE49-F238E27FC236}">
                    <a16:creationId xmlns:a16="http://schemas.microsoft.com/office/drawing/2014/main" id="{6A389785-7A26-430B-B7C8-DBF8BFCA74F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16713" y="3026130"/>
                <a:ext cx="457200" cy="457200"/>
              </a:xfrm>
              <a:prstGeom prst="rect">
                <a:avLst/>
              </a:prstGeom>
            </p:spPr>
          </p:pic>
          <p:pic>
            <p:nvPicPr>
              <p:cNvPr id="11" name="Graphic 10">
                <a:extLst>
                  <a:ext uri="{FF2B5EF4-FFF2-40B4-BE49-F238E27FC236}">
                    <a16:creationId xmlns:a16="http://schemas.microsoft.com/office/drawing/2014/main" id="{0C19AF33-051D-423F-9D2B-E4BC3CB3CDA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24762" y="3530352"/>
                <a:ext cx="469900" cy="469900"/>
              </a:xfrm>
              <a:prstGeom prst="rect">
                <a:avLst/>
              </a:prstGeom>
            </p:spPr>
          </p:pic>
          <p:sp>
            <p:nvSpPr>
              <p:cNvPr id="12" name="Rectangle 11">
                <a:extLst>
                  <a:ext uri="{FF2B5EF4-FFF2-40B4-BE49-F238E27FC236}">
                    <a16:creationId xmlns:a16="http://schemas.microsoft.com/office/drawing/2014/main" id="{25116853-3FE8-4C52-B959-533D11746409}"/>
                  </a:ext>
                </a:extLst>
              </p:cNvPr>
              <p:cNvSpPr/>
              <p:nvPr/>
            </p:nvSpPr>
            <p:spPr>
              <a:xfrm>
                <a:off x="1655064" y="2141462"/>
                <a:ext cx="2560320" cy="246888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sp>
            <p:nvSpPr>
              <p:cNvPr id="24" name="TextBox 23">
                <a:extLst>
                  <a:ext uri="{FF2B5EF4-FFF2-40B4-BE49-F238E27FC236}">
                    <a16:creationId xmlns:a16="http://schemas.microsoft.com/office/drawing/2014/main" id="{2C85E2BC-944F-441A-BC9A-BE444BB7471B}"/>
                  </a:ext>
                </a:extLst>
              </p:cNvPr>
              <p:cNvSpPr txBox="1"/>
              <p:nvPr/>
            </p:nvSpPr>
            <p:spPr>
              <a:xfrm>
                <a:off x="2248620" y="3981687"/>
                <a:ext cx="1422184"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EC2 instances</a:t>
                </a:r>
              </a:p>
            </p:txBody>
          </p:sp>
          <p:pic>
            <p:nvPicPr>
              <p:cNvPr id="29" name="Graphic 28">
                <a:extLst>
                  <a:ext uri="{FF2B5EF4-FFF2-40B4-BE49-F238E27FC236}">
                    <a16:creationId xmlns:a16="http://schemas.microsoft.com/office/drawing/2014/main" id="{31A2E32A-4126-4674-B174-AE74D81F34E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01132" y="3044394"/>
                <a:ext cx="469900" cy="469900"/>
              </a:xfrm>
              <a:prstGeom prst="rect">
                <a:avLst/>
              </a:prstGeom>
            </p:spPr>
          </p:pic>
          <p:sp>
            <p:nvSpPr>
              <p:cNvPr id="41" name="Rectangle 40">
                <a:extLst>
                  <a:ext uri="{FF2B5EF4-FFF2-40B4-BE49-F238E27FC236}">
                    <a16:creationId xmlns:a16="http://schemas.microsoft.com/office/drawing/2014/main" id="{A7A32435-F376-4D14-A7A3-504AD95A9393}"/>
                  </a:ext>
                </a:extLst>
              </p:cNvPr>
              <p:cNvSpPr/>
              <p:nvPr/>
            </p:nvSpPr>
            <p:spPr>
              <a:xfrm>
                <a:off x="787744" y="1768422"/>
                <a:ext cx="4283287" cy="438912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a:t>
                </a:r>
                <a:endParaRPr kumimoji="0" lang="en-US" sz="1200" b="0" i="0" u="none" strike="noStrike" kern="0" cap="none" spc="0" normalizeH="0" baseline="0" noProof="0" dirty="0">
                  <a:ln>
                    <a:noFill/>
                  </a:ln>
                  <a:solidFill>
                    <a:srgbClr val="007CBC"/>
                  </a:solidFill>
                  <a:effectLst/>
                  <a:uLnTx/>
                  <a:uFillTx/>
                  <a:ea typeface="+mn-ea"/>
                  <a:cs typeface="+mn-cs"/>
                </a:endParaRPr>
              </a:p>
            </p:txBody>
          </p:sp>
          <p:sp>
            <p:nvSpPr>
              <p:cNvPr id="44" name="Rectangle 43">
                <a:extLst>
                  <a:ext uri="{FF2B5EF4-FFF2-40B4-BE49-F238E27FC236}">
                    <a16:creationId xmlns:a16="http://schemas.microsoft.com/office/drawing/2014/main" id="{1EE8BC2E-1283-4A8E-883A-3D389FB0CE65}"/>
                  </a:ext>
                </a:extLst>
              </p:cNvPr>
              <p:cNvSpPr/>
              <p:nvPr/>
            </p:nvSpPr>
            <p:spPr>
              <a:xfrm>
                <a:off x="260235" y="1282748"/>
                <a:ext cx="5014611" cy="50292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45" name="Graphic 44">
                <a:extLst>
                  <a:ext uri="{FF2B5EF4-FFF2-40B4-BE49-F238E27FC236}">
                    <a16:creationId xmlns:a16="http://schemas.microsoft.com/office/drawing/2014/main" id="{FF900DA2-3615-4CAC-B3AA-9FE56C4A4AF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0236" y="1282748"/>
                <a:ext cx="457200" cy="457200"/>
              </a:xfrm>
              <a:prstGeom prst="rect">
                <a:avLst/>
              </a:prstGeom>
            </p:spPr>
          </p:pic>
          <p:pic>
            <p:nvPicPr>
              <p:cNvPr id="50" name="Graphic 49">
                <a:extLst>
                  <a:ext uri="{FF2B5EF4-FFF2-40B4-BE49-F238E27FC236}">
                    <a16:creationId xmlns:a16="http://schemas.microsoft.com/office/drawing/2014/main" id="{6A3B376B-AAAD-4EFA-A886-8E4743F87A46}"/>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7745" y="1768423"/>
                <a:ext cx="457200" cy="457200"/>
              </a:xfrm>
              <a:prstGeom prst="rect">
                <a:avLst/>
              </a:prstGeom>
            </p:spPr>
          </p:pic>
          <p:pic>
            <p:nvPicPr>
              <p:cNvPr id="52" name="Graphic 51">
                <a:extLst>
                  <a:ext uri="{FF2B5EF4-FFF2-40B4-BE49-F238E27FC236}">
                    <a16:creationId xmlns:a16="http://schemas.microsoft.com/office/drawing/2014/main" id="{C4C62AB0-BCD6-4E89-9C47-D1E33CCE36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61812" y="4780196"/>
                <a:ext cx="711200" cy="711200"/>
              </a:xfrm>
              <a:prstGeom prst="rect">
                <a:avLst/>
              </a:prstGeom>
            </p:spPr>
          </p:pic>
          <p:sp>
            <p:nvSpPr>
              <p:cNvPr id="2" name="TextBox 1">
                <a:extLst>
                  <a:ext uri="{FF2B5EF4-FFF2-40B4-BE49-F238E27FC236}">
                    <a16:creationId xmlns:a16="http://schemas.microsoft.com/office/drawing/2014/main" id="{68B1E71D-E8B9-4E90-862D-C48D86751976}"/>
                  </a:ext>
                </a:extLst>
              </p:cNvPr>
              <p:cNvSpPr txBox="1"/>
              <p:nvPr/>
            </p:nvSpPr>
            <p:spPr>
              <a:xfrm>
                <a:off x="3210515" y="5516450"/>
                <a:ext cx="121379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Amazon S3</a:t>
                </a:r>
              </a:p>
            </p:txBody>
          </p:sp>
          <p:sp>
            <p:nvSpPr>
              <p:cNvPr id="30" name="TextBox 29">
                <a:extLst>
                  <a:ext uri="{FF2B5EF4-FFF2-40B4-BE49-F238E27FC236}">
                    <a16:creationId xmlns:a16="http://schemas.microsoft.com/office/drawing/2014/main" id="{FA960768-BDF3-44F0-BEA3-263CBFF6761B}"/>
                  </a:ext>
                </a:extLst>
              </p:cNvPr>
              <p:cNvSpPr txBox="1"/>
              <p:nvPr/>
            </p:nvSpPr>
            <p:spPr>
              <a:xfrm>
                <a:off x="4189373" y="3525660"/>
                <a:ext cx="1309653" cy="492443"/>
              </a:xfrm>
              <a:prstGeom prst="rect">
                <a:avLst/>
              </a:prstGeom>
              <a:solidFill>
                <a:schemeClr val="bg1"/>
              </a:solidFill>
            </p:spPr>
            <p:txBody>
              <a:bodyPr wrap="none" lIns="0" tIns="0" rIns="0" bIns="0" rtlCol="0">
                <a:spAutoFit/>
              </a:bodyPr>
              <a:lstStyle/>
              <a:p>
                <a:pPr algn="ctr"/>
                <a:r>
                  <a:rPr lang="en-US" sz="1600" dirty="0">
                    <a:ea typeface="Amazon Ember Light" panose="020B0403020204020204" pitchFamily="34" charset="0"/>
                    <a:cs typeface="Amazon Ember Light" panose="020B0403020204020204" pitchFamily="34" charset="0"/>
                  </a:rPr>
                  <a:t>Virtual private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sp>
        <p:nvSpPr>
          <p:cNvPr id="4" name="Footer Placeholder 3">
            <a:extLst>
              <a:ext uri="{FF2B5EF4-FFF2-40B4-BE49-F238E27FC236}">
                <a16:creationId xmlns:a16="http://schemas.microsoft.com/office/drawing/2014/main" id="{7B75E98A-D1FA-48A2-8961-DB1176B0E26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B2731A7-E095-4AFB-8622-CD11DB7D431B}"/>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161820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9BBC87-8BEF-4F06-B726-05928C404BE3}"/>
              </a:ext>
            </a:extLst>
          </p:cNvPr>
          <p:cNvSpPr>
            <a:spLocks noGrp="1"/>
          </p:cNvSpPr>
          <p:nvPr>
            <p:ph type="title"/>
          </p:nvPr>
        </p:nvSpPr>
        <p:spPr/>
        <p:txBody>
          <a:bodyPr/>
          <a:lstStyle/>
          <a:p>
            <a:r>
              <a:rPr lang="en-US" dirty="0"/>
              <a:t>Enabling high availability: DX with backup VPN connection</a:t>
            </a:r>
          </a:p>
        </p:txBody>
      </p:sp>
      <p:sp>
        <p:nvSpPr>
          <p:cNvPr id="50" name="TextBox 49">
            <a:extLst>
              <a:ext uri="{FF2B5EF4-FFF2-40B4-BE49-F238E27FC236}">
                <a16:creationId xmlns:a16="http://schemas.microsoft.com/office/drawing/2014/main" id="{FDED0CBC-DD3D-44F7-8B4D-D2E1E248AB78}"/>
              </a:ext>
            </a:extLst>
          </p:cNvPr>
          <p:cNvSpPr txBox="1"/>
          <p:nvPr/>
        </p:nvSpPr>
        <p:spPr>
          <a:xfrm>
            <a:off x="239306" y="5410753"/>
            <a:ext cx="5099473" cy="707886"/>
          </a:xfrm>
          <a:prstGeom prst="rect">
            <a:avLst/>
          </a:prstGeom>
          <a:noFill/>
        </p:spPr>
        <p:txBody>
          <a:bodyPr wrap="none" rtlCol="0">
            <a:spAutoFit/>
          </a:bodyPr>
          <a:lstStyle/>
          <a:p>
            <a:pPr marL="234950" indent="-23495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VPN connection: up to 1.25 Gbps</a:t>
            </a:r>
          </a:p>
          <a:p>
            <a:pPr marL="234950" indent="-23495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AWS Direct Connect: 1 Gbps and 10 Gbps</a:t>
            </a:r>
          </a:p>
        </p:txBody>
      </p:sp>
      <p:grpSp>
        <p:nvGrpSpPr>
          <p:cNvPr id="2" name="Group 1" descr="Architecture diagram of a vpc that's connected to a corporate data center via AWS Direct Connect and via a backup VPN connection.">
            <a:extLst>
              <a:ext uri="{FF2B5EF4-FFF2-40B4-BE49-F238E27FC236}">
                <a16:creationId xmlns:a16="http://schemas.microsoft.com/office/drawing/2014/main" id="{95B89D48-83DC-4C3A-A18C-6A0ADDA1F211}"/>
              </a:ext>
            </a:extLst>
          </p:cNvPr>
          <p:cNvGrpSpPr/>
          <p:nvPr/>
        </p:nvGrpSpPr>
        <p:grpSpPr>
          <a:xfrm>
            <a:off x="1980410" y="1313513"/>
            <a:ext cx="8231181" cy="4937576"/>
            <a:chOff x="1980410" y="1313513"/>
            <a:chExt cx="8231181" cy="4937576"/>
          </a:xfrm>
        </p:grpSpPr>
        <p:grpSp>
          <p:nvGrpSpPr>
            <p:cNvPr id="28" name="Group 27">
              <a:extLst>
                <a:ext uri="{FF2B5EF4-FFF2-40B4-BE49-F238E27FC236}">
                  <a16:creationId xmlns:a16="http://schemas.microsoft.com/office/drawing/2014/main" id="{E6D5F095-3A95-4AA4-BE35-3E12681B3324}"/>
                </a:ext>
              </a:extLst>
            </p:cNvPr>
            <p:cNvGrpSpPr/>
            <p:nvPr/>
          </p:nvGrpSpPr>
          <p:grpSpPr>
            <a:xfrm>
              <a:off x="1980410" y="2323761"/>
              <a:ext cx="2005037" cy="1545703"/>
              <a:chOff x="635266" y="1993024"/>
              <a:chExt cx="2005037" cy="1545703"/>
            </a:xfrm>
          </p:grpSpPr>
          <p:sp>
            <p:nvSpPr>
              <p:cNvPr id="7" name="Rectangle 6">
                <a:extLst>
                  <a:ext uri="{FF2B5EF4-FFF2-40B4-BE49-F238E27FC236}">
                    <a16:creationId xmlns:a16="http://schemas.microsoft.com/office/drawing/2014/main" id="{B6495BA5-0B11-4432-862A-8FF6E12B1DE9}"/>
                  </a:ext>
                </a:extLst>
              </p:cNvPr>
              <p:cNvSpPr/>
              <p:nvPr/>
            </p:nvSpPr>
            <p:spPr>
              <a:xfrm>
                <a:off x="635266" y="1993024"/>
                <a:ext cx="1765300" cy="15457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pic>
            <p:nvPicPr>
              <p:cNvPr id="8" name="Graphic 7">
                <a:extLst>
                  <a:ext uri="{FF2B5EF4-FFF2-40B4-BE49-F238E27FC236}">
                    <a16:creationId xmlns:a16="http://schemas.microsoft.com/office/drawing/2014/main" id="{39926C98-4B5A-4255-91F3-246D7501E9E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266" y="1993025"/>
                <a:ext cx="457200" cy="457200"/>
              </a:xfrm>
              <a:prstGeom prst="rect">
                <a:avLst/>
              </a:prstGeom>
            </p:spPr>
          </p:pic>
          <p:pic>
            <p:nvPicPr>
              <p:cNvPr id="11" name="Graphic 10">
                <a:extLst>
                  <a:ext uri="{FF2B5EF4-FFF2-40B4-BE49-F238E27FC236}">
                    <a16:creationId xmlns:a16="http://schemas.microsoft.com/office/drawing/2014/main" id="{856909FC-1DC8-45FD-A114-E23427F646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0403" y="2662068"/>
                <a:ext cx="469900" cy="469900"/>
              </a:xfrm>
              <a:prstGeom prst="rect">
                <a:avLst/>
              </a:prstGeom>
            </p:spPr>
          </p:pic>
          <p:sp>
            <p:nvSpPr>
              <p:cNvPr id="17" name="TextBox 16">
                <a:extLst>
                  <a:ext uri="{FF2B5EF4-FFF2-40B4-BE49-F238E27FC236}">
                    <a16:creationId xmlns:a16="http://schemas.microsoft.com/office/drawing/2014/main" id="{CC9CD51A-AF6B-46E0-B13C-A6B2198F1641}"/>
                  </a:ext>
                </a:extLst>
              </p:cNvPr>
              <p:cNvSpPr txBox="1"/>
              <p:nvPr/>
            </p:nvSpPr>
            <p:spPr>
              <a:xfrm>
                <a:off x="788806" y="2624703"/>
                <a:ext cx="1494320"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Virtual private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nvGrpSpPr>
            <p:cNvPr id="26" name="Group 25">
              <a:extLst>
                <a:ext uri="{FF2B5EF4-FFF2-40B4-BE49-F238E27FC236}">
                  <a16:creationId xmlns:a16="http://schemas.microsoft.com/office/drawing/2014/main" id="{CF544F51-F53D-4574-A3FB-C6D6A1084393}"/>
                </a:ext>
              </a:extLst>
            </p:cNvPr>
            <p:cNvGrpSpPr/>
            <p:nvPr/>
          </p:nvGrpSpPr>
          <p:grpSpPr>
            <a:xfrm>
              <a:off x="4490494" y="3393028"/>
              <a:ext cx="2066801" cy="1771926"/>
              <a:chOff x="3789461" y="2660589"/>
              <a:chExt cx="2066801" cy="1771926"/>
            </a:xfrm>
          </p:grpSpPr>
          <p:pic>
            <p:nvPicPr>
              <p:cNvPr id="12" name="Graphic 11">
                <a:extLst>
                  <a:ext uri="{FF2B5EF4-FFF2-40B4-BE49-F238E27FC236}">
                    <a16:creationId xmlns:a16="http://schemas.microsoft.com/office/drawing/2014/main" id="{C1877B47-70E8-417D-A5AB-BE63B315185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7261" y="3082588"/>
                <a:ext cx="711200" cy="711200"/>
              </a:xfrm>
              <a:prstGeom prst="rect">
                <a:avLst/>
              </a:prstGeom>
            </p:spPr>
          </p:pic>
          <p:sp>
            <p:nvSpPr>
              <p:cNvPr id="13" name="Rectangle 12">
                <a:extLst>
                  <a:ext uri="{FF2B5EF4-FFF2-40B4-BE49-F238E27FC236}">
                    <a16:creationId xmlns:a16="http://schemas.microsoft.com/office/drawing/2014/main" id="{D2CF1332-70B4-475E-9DB6-F248A9914852}"/>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DX Location</a:t>
                </a:r>
              </a:p>
            </p:txBody>
          </p:sp>
          <p:sp>
            <p:nvSpPr>
              <p:cNvPr id="18" name="TextBox 17">
                <a:extLst>
                  <a:ext uri="{FF2B5EF4-FFF2-40B4-BE49-F238E27FC236}">
                    <a16:creationId xmlns:a16="http://schemas.microsoft.com/office/drawing/2014/main" id="{CC25F1DE-0742-4685-AFB9-0D6DA0666C96}"/>
                  </a:ext>
                </a:extLst>
              </p:cNvPr>
              <p:cNvSpPr txBox="1"/>
              <p:nvPr/>
            </p:nvSpPr>
            <p:spPr>
              <a:xfrm>
                <a:off x="4226384" y="3816198"/>
                <a:ext cx="1192954"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AWS Direct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a:t>
                </a:r>
              </a:p>
            </p:txBody>
          </p:sp>
        </p:grpSp>
        <p:pic>
          <p:nvPicPr>
            <p:cNvPr id="9" name="Graphic 8">
              <a:extLst>
                <a:ext uri="{FF2B5EF4-FFF2-40B4-BE49-F238E27FC236}">
                  <a16:creationId xmlns:a16="http://schemas.microsoft.com/office/drawing/2014/main" id="{548FA347-76B8-46BF-AF04-F5C028323DB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8987" y="3481144"/>
              <a:ext cx="469900" cy="469900"/>
            </a:xfrm>
            <a:prstGeom prst="rect">
              <a:avLst/>
            </a:prstGeom>
          </p:spPr>
        </p:pic>
        <p:sp>
          <p:nvSpPr>
            <p:cNvPr id="14" name="Rectangle 13">
              <a:extLst>
                <a:ext uri="{FF2B5EF4-FFF2-40B4-BE49-F238E27FC236}">
                  <a16:creationId xmlns:a16="http://schemas.microsoft.com/office/drawing/2014/main" id="{8C299E5D-9C67-4619-A5FD-C47F68817101}"/>
                </a:ext>
              </a:extLst>
            </p:cNvPr>
            <p:cNvSpPr/>
            <p:nvPr/>
          </p:nvSpPr>
          <p:spPr>
            <a:xfrm>
              <a:off x="8144789" y="2633942"/>
              <a:ext cx="2066802" cy="3617147"/>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Corporate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data center</a:t>
              </a:r>
            </a:p>
          </p:txBody>
        </p:sp>
        <p:pic>
          <p:nvPicPr>
            <p:cNvPr id="15" name="Graphic 14">
              <a:extLst>
                <a:ext uri="{FF2B5EF4-FFF2-40B4-BE49-F238E27FC236}">
                  <a16:creationId xmlns:a16="http://schemas.microsoft.com/office/drawing/2014/main" id="{82F6CDC2-2DF7-4659-B84D-5B13CE4111B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4789" y="2633943"/>
              <a:ext cx="457200" cy="457200"/>
            </a:xfrm>
            <a:prstGeom prst="rect">
              <a:avLst/>
            </a:prstGeom>
          </p:spPr>
        </p:pic>
        <p:pic>
          <p:nvPicPr>
            <p:cNvPr id="19" name="Graphic 18">
              <a:extLst>
                <a:ext uri="{FF2B5EF4-FFF2-40B4-BE49-F238E27FC236}">
                  <a16:creationId xmlns:a16="http://schemas.microsoft.com/office/drawing/2014/main" id="{2E1D7EA1-D496-477B-8F69-360B734402A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1902" y="4966397"/>
              <a:ext cx="469900" cy="469900"/>
            </a:xfrm>
            <a:prstGeom prst="rect">
              <a:avLst/>
            </a:prstGeom>
          </p:spPr>
        </p:pic>
        <p:grpSp>
          <p:nvGrpSpPr>
            <p:cNvPr id="31" name="Group 30">
              <a:extLst>
                <a:ext uri="{FF2B5EF4-FFF2-40B4-BE49-F238E27FC236}">
                  <a16:creationId xmlns:a16="http://schemas.microsoft.com/office/drawing/2014/main" id="{2D44E164-5EEC-4A85-9DAE-0ACEF366D3DE}"/>
                </a:ext>
              </a:extLst>
            </p:cNvPr>
            <p:cNvGrpSpPr/>
            <p:nvPr/>
          </p:nvGrpSpPr>
          <p:grpSpPr>
            <a:xfrm>
              <a:off x="5684863" y="1670516"/>
              <a:ext cx="1180130" cy="1077085"/>
              <a:chOff x="3986281" y="1151364"/>
              <a:chExt cx="1180130" cy="1077085"/>
            </a:xfrm>
          </p:grpSpPr>
          <p:pic>
            <p:nvPicPr>
              <p:cNvPr id="10" name="Graphic 9">
                <a:extLst>
                  <a:ext uri="{FF2B5EF4-FFF2-40B4-BE49-F238E27FC236}">
                    <a16:creationId xmlns:a16="http://schemas.microsoft.com/office/drawing/2014/main" id="{41C94AB7-7596-415C-A985-368E31C804E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41397" y="1151364"/>
                <a:ext cx="469900" cy="469900"/>
              </a:xfrm>
              <a:prstGeom prst="rect">
                <a:avLst/>
              </a:prstGeom>
            </p:spPr>
          </p:pic>
          <p:sp>
            <p:nvSpPr>
              <p:cNvPr id="20" name="TextBox 19">
                <a:extLst>
                  <a:ext uri="{FF2B5EF4-FFF2-40B4-BE49-F238E27FC236}">
                    <a16:creationId xmlns:a16="http://schemas.microsoft.com/office/drawing/2014/main" id="{3D01EEC0-D4C9-4ACD-A38D-CE24B7DC81E4}"/>
                  </a:ext>
                </a:extLst>
              </p:cNvPr>
              <p:cNvSpPr txBox="1"/>
              <p:nvPr/>
            </p:nvSpPr>
            <p:spPr>
              <a:xfrm>
                <a:off x="3986281" y="1643674"/>
                <a:ext cx="1180130"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VPN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connection</a:t>
                </a:r>
              </a:p>
            </p:txBody>
          </p:sp>
        </p:grpSp>
        <p:grpSp>
          <p:nvGrpSpPr>
            <p:cNvPr id="32" name="Group 31">
              <a:extLst>
                <a:ext uri="{FF2B5EF4-FFF2-40B4-BE49-F238E27FC236}">
                  <a16:creationId xmlns:a16="http://schemas.microsoft.com/office/drawing/2014/main" id="{6D2C028E-2E13-41DE-B08E-E5E9465A3FF8}"/>
                </a:ext>
              </a:extLst>
            </p:cNvPr>
            <p:cNvGrpSpPr/>
            <p:nvPr/>
          </p:nvGrpSpPr>
          <p:grpSpPr>
            <a:xfrm>
              <a:off x="6471130" y="1313513"/>
              <a:ext cx="914400" cy="1083677"/>
              <a:chOff x="6427845" y="982776"/>
              <a:chExt cx="914400" cy="1083677"/>
            </a:xfrm>
          </p:grpSpPr>
          <p:pic>
            <p:nvPicPr>
              <p:cNvPr id="16" name="Graphic 15">
                <a:extLst>
                  <a:ext uri="{FF2B5EF4-FFF2-40B4-BE49-F238E27FC236}">
                    <a16:creationId xmlns:a16="http://schemas.microsoft.com/office/drawing/2014/main" id="{5E2AC04B-F34C-4387-8396-445FE74568C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27845" y="982776"/>
                <a:ext cx="914400" cy="914400"/>
              </a:xfrm>
              <a:prstGeom prst="rect">
                <a:avLst/>
              </a:prstGeom>
            </p:spPr>
          </p:pic>
          <p:sp>
            <p:nvSpPr>
              <p:cNvPr id="21" name="TextBox 20">
                <a:extLst>
                  <a:ext uri="{FF2B5EF4-FFF2-40B4-BE49-F238E27FC236}">
                    <a16:creationId xmlns:a16="http://schemas.microsoft.com/office/drawing/2014/main" id="{6AFA3E25-F087-41A5-81DE-6F4ED4188427}"/>
                  </a:ext>
                </a:extLst>
              </p:cNvPr>
              <p:cNvSpPr txBox="1"/>
              <p:nvPr/>
            </p:nvSpPr>
            <p:spPr>
              <a:xfrm>
                <a:off x="6436044" y="1727899"/>
                <a:ext cx="898003"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Internet</a:t>
                </a:r>
              </a:p>
            </p:txBody>
          </p:sp>
        </p:grpSp>
        <p:sp>
          <p:nvSpPr>
            <p:cNvPr id="22" name="Cloud 21">
              <a:extLst>
                <a:ext uri="{FF2B5EF4-FFF2-40B4-BE49-F238E27FC236}">
                  <a16:creationId xmlns:a16="http://schemas.microsoft.com/office/drawing/2014/main" id="{E6D56397-45D7-4FB6-80CC-2C1A4B0E2B7E}"/>
                </a:ext>
              </a:extLst>
            </p:cNvPr>
            <p:cNvSpPr/>
            <p:nvPr/>
          </p:nvSpPr>
          <p:spPr>
            <a:xfrm>
              <a:off x="5712638" y="4829778"/>
              <a:ext cx="2232190" cy="1127056"/>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solidFill>
                    <a:schemeClr val="tx1"/>
                  </a:solidFill>
                </a:rPr>
              </a:br>
              <a:r>
                <a:rPr lang="en-US" dirty="0">
                  <a:solidFill>
                    <a:schemeClr val="tx1"/>
                  </a:solidFill>
                </a:rPr>
                <a:t>APN DX Partner</a:t>
              </a:r>
            </a:p>
          </p:txBody>
        </p:sp>
        <p:cxnSp>
          <p:nvCxnSpPr>
            <p:cNvPr id="36" name="Connector: Elbow 35">
              <a:extLst>
                <a:ext uri="{FF2B5EF4-FFF2-40B4-BE49-F238E27FC236}">
                  <a16:creationId xmlns:a16="http://schemas.microsoft.com/office/drawing/2014/main" id="{563FDD0A-4B69-4F43-AD08-403B035F6443}"/>
                </a:ext>
              </a:extLst>
            </p:cNvPr>
            <p:cNvCxnSpPr>
              <a:cxnSpLocks/>
              <a:stCxn id="16" idx="3"/>
              <a:endCxn id="9" idx="1"/>
            </p:cNvCxnSpPr>
            <p:nvPr/>
          </p:nvCxnSpPr>
          <p:spPr>
            <a:xfrm>
              <a:off x="7385530" y="1770713"/>
              <a:ext cx="533457" cy="1945381"/>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F54366-A478-460A-B5D7-9F5B549469BF}"/>
                </a:ext>
              </a:extLst>
            </p:cNvPr>
            <p:cNvSpPr txBox="1"/>
            <p:nvPr/>
          </p:nvSpPr>
          <p:spPr>
            <a:xfrm>
              <a:off x="7724574" y="4040383"/>
              <a:ext cx="923330" cy="492443"/>
            </a:xfrm>
            <a:prstGeom prst="rect">
              <a:avLst/>
            </a:prstGeom>
            <a:solidFill>
              <a:schemeClr val="bg1"/>
            </a:solidFill>
          </p:spPr>
          <p:txBody>
            <a:bodyPr wrap="none" lIns="0" tIns="0" rIns="0" bIns="0" rtlCol="0">
              <a:spAutoFit/>
            </a:bodyPr>
            <a:lstStyle/>
            <a:p>
              <a:pPr algn="ctr"/>
              <a:r>
                <a:rPr lang="en-US" sz="1600" dirty="0">
                  <a:ea typeface="Amazon Ember Light" panose="020B0403020204020204" pitchFamily="34" charset="0"/>
                  <a:cs typeface="Amazon Ember Light" panose="020B0403020204020204" pitchFamily="34" charset="0"/>
                </a:rPr>
                <a:t>Customer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sp>
          <p:nvSpPr>
            <p:cNvPr id="39" name="TextBox 38">
              <a:extLst>
                <a:ext uri="{FF2B5EF4-FFF2-40B4-BE49-F238E27FC236}">
                  <a16:creationId xmlns:a16="http://schemas.microsoft.com/office/drawing/2014/main" id="{20EE1FDA-6E92-4786-A9E6-31CCB4C55C5D}"/>
                </a:ext>
              </a:extLst>
            </p:cNvPr>
            <p:cNvSpPr txBox="1"/>
            <p:nvPr/>
          </p:nvSpPr>
          <p:spPr>
            <a:xfrm>
              <a:off x="7693578" y="5533864"/>
              <a:ext cx="923330" cy="492443"/>
            </a:xfrm>
            <a:prstGeom prst="rect">
              <a:avLst/>
            </a:prstGeom>
            <a:solidFill>
              <a:schemeClr val="bg1"/>
            </a:solidFill>
          </p:spPr>
          <p:txBody>
            <a:bodyPr wrap="none" lIns="0" tIns="0" rIns="0" bIns="0" rtlCol="0">
              <a:spAutoFit/>
            </a:bodyPr>
            <a:lstStyle/>
            <a:p>
              <a:pPr algn="ctr"/>
              <a:r>
                <a:rPr lang="en-US" sz="1600" dirty="0">
                  <a:ea typeface="Amazon Ember Light" panose="020B0403020204020204" pitchFamily="34" charset="0"/>
                  <a:cs typeface="Amazon Ember Light" panose="020B0403020204020204" pitchFamily="34" charset="0"/>
                </a:rPr>
                <a:t>Customer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cxnSp>
          <p:nvCxnSpPr>
            <p:cNvPr id="43" name="Straight Connector 42">
              <a:extLst>
                <a:ext uri="{FF2B5EF4-FFF2-40B4-BE49-F238E27FC236}">
                  <a16:creationId xmlns:a16="http://schemas.microsoft.com/office/drawing/2014/main" id="{CE658BE1-4D0E-46B3-9CCE-3991CEA63CEB}"/>
                </a:ext>
              </a:extLst>
            </p:cNvPr>
            <p:cNvCxnSpPr>
              <a:cxnSpLocks/>
              <a:stCxn id="11" idx="2"/>
              <a:endCxn id="12" idx="1"/>
            </p:cNvCxnSpPr>
            <p:nvPr/>
          </p:nvCxnSpPr>
          <p:spPr>
            <a:xfrm>
              <a:off x="3750497" y="3462705"/>
              <a:ext cx="1417797" cy="7079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4590705-1C72-49A3-B593-4ECA6D571F84}"/>
                </a:ext>
              </a:extLst>
            </p:cNvPr>
            <p:cNvCxnSpPr>
              <a:cxnSpLocks/>
              <a:stCxn id="12" idx="3"/>
              <a:endCxn id="19" idx="1"/>
            </p:cNvCxnSpPr>
            <p:nvPr/>
          </p:nvCxnSpPr>
          <p:spPr>
            <a:xfrm>
              <a:off x="5879494" y="4170627"/>
              <a:ext cx="2052408" cy="1030720"/>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9F693318-D8DF-48FD-B455-BA9D009777E9}"/>
                </a:ext>
                <a:ext uri="{C183D7F6-B498-43B3-948B-1728B52AA6E4}">
                  <adec:decorative xmlns:adec="http://schemas.microsoft.com/office/drawing/2017/decorative" val="1"/>
                </a:ext>
              </a:extLst>
            </p:cNvPr>
            <p:cNvCxnSpPr>
              <a:cxnSpLocks/>
              <a:stCxn id="11" idx="0"/>
              <a:endCxn id="10" idx="1"/>
            </p:cNvCxnSpPr>
            <p:nvPr/>
          </p:nvCxnSpPr>
          <p:spPr>
            <a:xfrm flipV="1">
              <a:off x="3750497" y="1905466"/>
              <a:ext cx="2289482" cy="108733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CA539635-39A0-4D36-A362-49B229A64FF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98DAF288-FFE9-406D-B503-612556037F13}"/>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08478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5215-F205-4C03-9DF1-262D53CE8E0E}"/>
              </a:ext>
            </a:extLst>
          </p:cNvPr>
          <p:cNvSpPr>
            <a:spLocks noGrp="1"/>
          </p:cNvSpPr>
          <p:nvPr>
            <p:ph type="title"/>
          </p:nvPr>
        </p:nvSpPr>
        <p:spPr/>
        <p:txBody>
          <a:bodyPr/>
          <a:lstStyle/>
          <a:p>
            <a:r>
              <a:rPr lang="en-US" dirty="0"/>
              <a:t>Enabling high resiliency for critical workloads with DX</a:t>
            </a:r>
          </a:p>
        </p:txBody>
      </p:sp>
      <p:grpSp>
        <p:nvGrpSpPr>
          <p:cNvPr id="52" name="Group 51" descr="architecture diagram of a vpc that's connected to two different corporate data centers via two different DX locations.">
            <a:extLst>
              <a:ext uri="{FF2B5EF4-FFF2-40B4-BE49-F238E27FC236}">
                <a16:creationId xmlns:a16="http://schemas.microsoft.com/office/drawing/2014/main" id="{78CFABAE-7315-4FDF-ACB3-B00486BD5B3A}"/>
              </a:ext>
            </a:extLst>
          </p:cNvPr>
          <p:cNvGrpSpPr/>
          <p:nvPr/>
        </p:nvGrpSpPr>
        <p:grpSpPr>
          <a:xfrm>
            <a:off x="2140374" y="1294864"/>
            <a:ext cx="7911253" cy="4881767"/>
            <a:chOff x="1980410" y="1294864"/>
            <a:chExt cx="7911253" cy="4881767"/>
          </a:xfrm>
        </p:grpSpPr>
        <p:grpSp>
          <p:nvGrpSpPr>
            <p:cNvPr id="6" name="Group 5">
              <a:extLst>
                <a:ext uri="{FF2B5EF4-FFF2-40B4-BE49-F238E27FC236}">
                  <a16:creationId xmlns:a16="http://schemas.microsoft.com/office/drawing/2014/main" id="{15C40EBB-7E5D-4E10-A7B6-F02F90D93A4E}"/>
                </a:ext>
              </a:extLst>
            </p:cNvPr>
            <p:cNvGrpSpPr/>
            <p:nvPr/>
          </p:nvGrpSpPr>
          <p:grpSpPr>
            <a:xfrm>
              <a:off x="1980410" y="2752292"/>
              <a:ext cx="2005037" cy="1545703"/>
              <a:chOff x="635266" y="1615072"/>
              <a:chExt cx="2005037" cy="1545703"/>
            </a:xfrm>
          </p:grpSpPr>
          <p:sp>
            <p:nvSpPr>
              <p:cNvPr id="28" name="Rectangle 27">
                <a:extLst>
                  <a:ext uri="{FF2B5EF4-FFF2-40B4-BE49-F238E27FC236}">
                    <a16:creationId xmlns:a16="http://schemas.microsoft.com/office/drawing/2014/main" id="{4A544838-8B9A-47ED-BF77-F67110CE4D5A}"/>
                  </a:ext>
                </a:extLst>
              </p:cNvPr>
              <p:cNvSpPr/>
              <p:nvPr/>
            </p:nvSpPr>
            <p:spPr>
              <a:xfrm>
                <a:off x="635266" y="1615072"/>
                <a:ext cx="1765300" cy="15457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pic>
            <p:nvPicPr>
              <p:cNvPr id="29" name="Graphic 28">
                <a:extLst>
                  <a:ext uri="{FF2B5EF4-FFF2-40B4-BE49-F238E27FC236}">
                    <a16:creationId xmlns:a16="http://schemas.microsoft.com/office/drawing/2014/main" id="{E8A6C671-9634-4AC0-94F0-5A78AE1E58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266" y="1615073"/>
                <a:ext cx="457200" cy="457200"/>
              </a:xfrm>
              <a:prstGeom prst="rect">
                <a:avLst/>
              </a:prstGeom>
            </p:spPr>
          </p:pic>
          <p:pic>
            <p:nvPicPr>
              <p:cNvPr id="30" name="Graphic 29">
                <a:extLst>
                  <a:ext uri="{FF2B5EF4-FFF2-40B4-BE49-F238E27FC236}">
                    <a16:creationId xmlns:a16="http://schemas.microsoft.com/office/drawing/2014/main" id="{28BD26F7-D115-48A1-9964-59977E90770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0403" y="2235348"/>
                <a:ext cx="469900" cy="469900"/>
              </a:xfrm>
              <a:prstGeom prst="rect">
                <a:avLst/>
              </a:prstGeom>
            </p:spPr>
          </p:pic>
          <p:sp>
            <p:nvSpPr>
              <p:cNvPr id="31" name="TextBox 30">
                <a:extLst>
                  <a:ext uri="{FF2B5EF4-FFF2-40B4-BE49-F238E27FC236}">
                    <a16:creationId xmlns:a16="http://schemas.microsoft.com/office/drawing/2014/main" id="{056F5EF7-8EDA-4CB1-8B6F-F805A2EFBCB9}"/>
                  </a:ext>
                </a:extLst>
              </p:cNvPr>
              <p:cNvSpPr txBox="1"/>
              <p:nvPr/>
            </p:nvSpPr>
            <p:spPr>
              <a:xfrm>
                <a:off x="764591" y="2190573"/>
                <a:ext cx="1494320"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Virtual private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nvGrpSpPr>
            <p:cNvPr id="7" name="Group 6">
              <a:extLst>
                <a:ext uri="{FF2B5EF4-FFF2-40B4-BE49-F238E27FC236}">
                  <a16:creationId xmlns:a16="http://schemas.microsoft.com/office/drawing/2014/main" id="{077628E1-E3E0-4C4E-B7A3-0362341537BB}"/>
                </a:ext>
              </a:extLst>
            </p:cNvPr>
            <p:cNvGrpSpPr/>
            <p:nvPr/>
          </p:nvGrpSpPr>
          <p:grpSpPr>
            <a:xfrm>
              <a:off x="4490494" y="4404705"/>
              <a:ext cx="2066801" cy="1771926"/>
              <a:chOff x="3789461" y="2660589"/>
              <a:chExt cx="2066801" cy="1771926"/>
            </a:xfrm>
          </p:grpSpPr>
          <p:pic>
            <p:nvPicPr>
              <p:cNvPr id="25" name="Graphic 24">
                <a:extLst>
                  <a:ext uri="{FF2B5EF4-FFF2-40B4-BE49-F238E27FC236}">
                    <a16:creationId xmlns:a16="http://schemas.microsoft.com/office/drawing/2014/main" id="{6DA3EBC4-2DFC-4743-A98E-ADDF7DF364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7261" y="3082588"/>
                <a:ext cx="711200" cy="711200"/>
              </a:xfrm>
              <a:prstGeom prst="rect">
                <a:avLst/>
              </a:prstGeom>
            </p:spPr>
          </p:pic>
          <p:sp>
            <p:nvSpPr>
              <p:cNvPr id="26" name="Rectangle 25">
                <a:extLst>
                  <a:ext uri="{FF2B5EF4-FFF2-40B4-BE49-F238E27FC236}">
                    <a16:creationId xmlns:a16="http://schemas.microsoft.com/office/drawing/2014/main" id="{031FAC04-D67F-41A6-AF8E-C79181E4B64D}"/>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DX Location 2</a:t>
                </a:r>
              </a:p>
            </p:txBody>
          </p:sp>
          <p:sp>
            <p:nvSpPr>
              <p:cNvPr id="27" name="TextBox 26">
                <a:extLst>
                  <a:ext uri="{FF2B5EF4-FFF2-40B4-BE49-F238E27FC236}">
                    <a16:creationId xmlns:a16="http://schemas.microsoft.com/office/drawing/2014/main" id="{E5BE18A0-4C15-4970-BF27-30AD50820E36}"/>
                  </a:ext>
                </a:extLst>
              </p:cNvPr>
              <p:cNvSpPr txBox="1"/>
              <p:nvPr/>
            </p:nvSpPr>
            <p:spPr>
              <a:xfrm>
                <a:off x="4226384" y="3816198"/>
                <a:ext cx="1192954"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AWS Direct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a:t>
                </a:r>
              </a:p>
            </p:txBody>
          </p:sp>
        </p:grpSp>
        <p:grpSp>
          <p:nvGrpSpPr>
            <p:cNvPr id="40" name="Group 39">
              <a:extLst>
                <a:ext uri="{FF2B5EF4-FFF2-40B4-BE49-F238E27FC236}">
                  <a16:creationId xmlns:a16="http://schemas.microsoft.com/office/drawing/2014/main" id="{6B557FC9-A4A0-4CEB-AC9C-7667ACB7005B}"/>
                </a:ext>
              </a:extLst>
            </p:cNvPr>
            <p:cNvGrpSpPr/>
            <p:nvPr/>
          </p:nvGrpSpPr>
          <p:grpSpPr>
            <a:xfrm>
              <a:off x="7404646" y="1294864"/>
              <a:ext cx="2487017" cy="1828800"/>
              <a:chOff x="7724574" y="2633940"/>
              <a:chExt cx="2487017" cy="1828800"/>
            </a:xfrm>
          </p:grpSpPr>
          <p:pic>
            <p:nvPicPr>
              <p:cNvPr id="8" name="Graphic 7">
                <a:extLst>
                  <a:ext uri="{FF2B5EF4-FFF2-40B4-BE49-F238E27FC236}">
                    <a16:creationId xmlns:a16="http://schemas.microsoft.com/office/drawing/2014/main" id="{59F01BD0-D233-4803-B683-F0E2D612062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8987" y="3286592"/>
                <a:ext cx="469900" cy="469900"/>
              </a:xfrm>
              <a:prstGeom prst="rect">
                <a:avLst/>
              </a:prstGeom>
            </p:spPr>
          </p:pic>
          <p:sp>
            <p:nvSpPr>
              <p:cNvPr id="9" name="Rectangle 8">
                <a:extLst>
                  <a:ext uri="{FF2B5EF4-FFF2-40B4-BE49-F238E27FC236}">
                    <a16:creationId xmlns:a16="http://schemas.microsoft.com/office/drawing/2014/main" id="{60372768-8AD2-4E86-8A31-281FE90A60E0}"/>
                  </a:ext>
                </a:extLst>
              </p:cNvPr>
              <p:cNvSpPr/>
              <p:nvPr/>
            </p:nvSpPr>
            <p:spPr>
              <a:xfrm>
                <a:off x="8144789" y="2633940"/>
                <a:ext cx="2066802" cy="1828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Corporate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data center</a:t>
                </a:r>
              </a:p>
            </p:txBody>
          </p:sp>
          <p:pic>
            <p:nvPicPr>
              <p:cNvPr id="10" name="Graphic 9">
                <a:extLst>
                  <a:ext uri="{FF2B5EF4-FFF2-40B4-BE49-F238E27FC236}">
                    <a16:creationId xmlns:a16="http://schemas.microsoft.com/office/drawing/2014/main" id="{EEB8AC1A-575B-40B3-A810-745668CE436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4789" y="2633943"/>
                <a:ext cx="457200" cy="457200"/>
              </a:xfrm>
              <a:prstGeom prst="rect">
                <a:avLst/>
              </a:prstGeom>
            </p:spPr>
          </p:pic>
          <p:sp>
            <p:nvSpPr>
              <p:cNvPr id="17" name="TextBox 16">
                <a:extLst>
                  <a:ext uri="{FF2B5EF4-FFF2-40B4-BE49-F238E27FC236}">
                    <a16:creationId xmlns:a16="http://schemas.microsoft.com/office/drawing/2014/main" id="{1D0E5616-2C09-4448-98FF-E86B222215AE}"/>
                  </a:ext>
                </a:extLst>
              </p:cNvPr>
              <p:cNvSpPr txBox="1"/>
              <p:nvPr/>
            </p:nvSpPr>
            <p:spPr>
              <a:xfrm>
                <a:off x="7724574" y="3777406"/>
                <a:ext cx="923330" cy="492443"/>
              </a:xfrm>
              <a:prstGeom prst="rect">
                <a:avLst/>
              </a:prstGeom>
              <a:solidFill>
                <a:schemeClr val="bg1"/>
              </a:solidFill>
            </p:spPr>
            <p:txBody>
              <a:bodyPr wrap="none" lIns="0" tIns="0" rIns="0" bIns="0" rtlCol="0">
                <a:spAutoFit/>
              </a:bodyPr>
              <a:lstStyle/>
              <a:p>
                <a:pPr algn="ctr"/>
                <a:r>
                  <a:rPr lang="en-US" sz="1600" dirty="0">
                    <a:ea typeface="Amazon Ember Light" panose="020B0403020204020204" pitchFamily="34" charset="0"/>
                    <a:cs typeface="Amazon Ember Light" panose="020B0403020204020204" pitchFamily="34" charset="0"/>
                  </a:rPr>
                  <a:t>Customer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cxnSp>
          <p:nvCxnSpPr>
            <p:cNvPr id="19" name="Straight Connector 18">
              <a:extLst>
                <a:ext uri="{FF2B5EF4-FFF2-40B4-BE49-F238E27FC236}">
                  <a16:creationId xmlns:a16="http://schemas.microsoft.com/office/drawing/2014/main" id="{CF19968B-8424-4066-AB42-65E0A40240EE}"/>
                </a:ext>
              </a:extLst>
            </p:cNvPr>
            <p:cNvCxnSpPr>
              <a:cxnSpLocks/>
              <a:stCxn id="30" idx="2"/>
              <a:endCxn id="25" idx="1"/>
            </p:cNvCxnSpPr>
            <p:nvPr/>
          </p:nvCxnSpPr>
          <p:spPr>
            <a:xfrm>
              <a:off x="3750497" y="3842468"/>
              <a:ext cx="1417797" cy="133983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F3FF940-B843-4A7D-A5B5-AB836884F692}"/>
                </a:ext>
              </a:extLst>
            </p:cNvPr>
            <p:cNvGrpSpPr/>
            <p:nvPr/>
          </p:nvGrpSpPr>
          <p:grpSpPr>
            <a:xfrm>
              <a:off x="4487183" y="1410103"/>
              <a:ext cx="2066801" cy="1771926"/>
              <a:chOff x="3789461" y="2660589"/>
              <a:chExt cx="2066801" cy="1771926"/>
            </a:xfrm>
          </p:grpSpPr>
          <p:pic>
            <p:nvPicPr>
              <p:cNvPr id="33" name="Graphic 32">
                <a:extLst>
                  <a:ext uri="{FF2B5EF4-FFF2-40B4-BE49-F238E27FC236}">
                    <a16:creationId xmlns:a16="http://schemas.microsoft.com/office/drawing/2014/main" id="{541E82C0-8470-44A4-8514-070FCFD6D4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7261" y="3082588"/>
                <a:ext cx="711200" cy="711200"/>
              </a:xfrm>
              <a:prstGeom prst="rect">
                <a:avLst/>
              </a:prstGeom>
            </p:spPr>
          </p:pic>
          <p:sp>
            <p:nvSpPr>
              <p:cNvPr id="34" name="Rectangle 33">
                <a:extLst>
                  <a:ext uri="{FF2B5EF4-FFF2-40B4-BE49-F238E27FC236}">
                    <a16:creationId xmlns:a16="http://schemas.microsoft.com/office/drawing/2014/main" id="{B4173298-BBBD-4B69-8352-98C4F8506A41}"/>
                  </a:ext>
                </a:extLst>
              </p:cNvPr>
              <p:cNvSpPr/>
              <p:nvPr/>
            </p:nvSpPr>
            <p:spPr>
              <a:xfrm>
                <a:off x="3789461" y="2660589"/>
                <a:ext cx="2066801" cy="1771926"/>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DX Location 1</a:t>
                </a:r>
              </a:p>
            </p:txBody>
          </p:sp>
          <p:sp>
            <p:nvSpPr>
              <p:cNvPr id="35" name="TextBox 34">
                <a:extLst>
                  <a:ext uri="{FF2B5EF4-FFF2-40B4-BE49-F238E27FC236}">
                    <a16:creationId xmlns:a16="http://schemas.microsoft.com/office/drawing/2014/main" id="{E330529B-A786-4491-91DE-F893A2FC63C6}"/>
                  </a:ext>
                </a:extLst>
              </p:cNvPr>
              <p:cNvSpPr txBox="1"/>
              <p:nvPr/>
            </p:nvSpPr>
            <p:spPr>
              <a:xfrm>
                <a:off x="4226384" y="3816198"/>
                <a:ext cx="1192954"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AWS Direct</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a:t>
                </a:r>
              </a:p>
            </p:txBody>
          </p:sp>
        </p:grpSp>
        <p:cxnSp>
          <p:nvCxnSpPr>
            <p:cNvPr id="36" name="Straight Connector 35">
              <a:extLst>
                <a:ext uri="{FF2B5EF4-FFF2-40B4-BE49-F238E27FC236}">
                  <a16:creationId xmlns:a16="http://schemas.microsoft.com/office/drawing/2014/main" id="{8F259889-7C05-4233-A680-FFC7E7EA026E}"/>
                </a:ext>
              </a:extLst>
            </p:cNvPr>
            <p:cNvCxnSpPr>
              <a:cxnSpLocks/>
              <a:stCxn id="30" idx="0"/>
              <a:endCxn id="33" idx="1"/>
            </p:cNvCxnSpPr>
            <p:nvPr/>
          </p:nvCxnSpPr>
          <p:spPr>
            <a:xfrm flipV="1">
              <a:off x="3750497" y="2187702"/>
              <a:ext cx="1414486" cy="1184866"/>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2362259-668A-45D8-AF3B-F6A56D771F17}"/>
                </a:ext>
              </a:extLst>
            </p:cNvPr>
            <p:cNvGrpSpPr/>
            <p:nvPr/>
          </p:nvGrpSpPr>
          <p:grpSpPr>
            <a:xfrm>
              <a:off x="7404646" y="4292355"/>
              <a:ext cx="2487017" cy="1828800"/>
              <a:chOff x="7724574" y="2633940"/>
              <a:chExt cx="2487017" cy="1828800"/>
            </a:xfrm>
          </p:grpSpPr>
          <p:pic>
            <p:nvPicPr>
              <p:cNvPr id="42" name="Graphic 41">
                <a:extLst>
                  <a:ext uri="{FF2B5EF4-FFF2-40B4-BE49-F238E27FC236}">
                    <a16:creationId xmlns:a16="http://schemas.microsoft.com/office/drawing/2014/main" id="{AA3C7E85-72F9-477F-97C6-235E5BD909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8987" y="3286592"/>
                <a:ext cx="469900" cy="469900"/>
              </a:xfrm>
              <a:prstGeom prst="rect">
                <a:avLst/>
              </a:prstGeom>
            </p:spPr>
          </p:pic>
          <p:sp>
            <p:nvSpPr>
              <p:cNvPr id="43" name="Rectangle 42">
                <a:extLst>
                  <a:ext uri="{FF2B5EF4-FFF2-40B4-BE49-F238E27FC236}">
                    <a16:creationId xmlns:a16="http://schemas.microsoft.com/office/drawing/2014/main" id="{FA8BED45-368E-4D0B-ABB9-2B95949AA12E}"/>
                  </a:ext>
                </a:extLst>
              </p:cNvPr>
              <p:cNvSpPr/>
              <p:nvPr/>
            </p:nvSpPr>
            <p:spPr>
              <a:xfrm>
                <a:off x="8144789" y="2633940"/>
                <a:ext cx="2066802" cy="182880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Corporate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data center</a:t>
                </a:r>
              </a:p>
            </p:txBody>
          </p:sp>
          <p:pic>
            <p:nvPicPr>
              <p:cNvPr id="44" name="Graphic 43">
                <a:extLst>
                  <a:ext uri="{FF2B5EF4-FFF2-40B4-BE49-F238E27FC236}">
                    <a16:creationId xmlns:a16="http://schemas.microsoft.com/office/drawing/2014/main" id="{C1A7AF64-5AF6-488D-8942-1331C0AA284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4789" y="2633943"/>
                <a:ext cx="457200" cy="457200"/>
              </a:xfrm>
              <a:prstGeom prst="rect">
                <a:avLst/>
              </a:prstGeom>
            </p:spPr>
          </p:pic>
          <p:sp>
            <p:nvSpPr>
              <p:cNvPr id="45" name="TextBox 44">
                <a:extLst>
                  <a:ext uri="{FF2B5EF4-FFF2-40B4-BE49-F238E27FC236}">
                    <a16:creationId xmlns:a16="http://schemas.microsoft.com/office/drawing/2014/main" id="{747DB115-8B9E-48BA-87CE-DB65CB20EDFD}"/>
                  </a:ext>
                </a:extLst>
              </p:cNvPr>
              <p:cNvSpPr txBox="1"/>
              <p:nvPr/>
            </p:nvSpPr>
            <p:spPr>
              <a:xfrm>
                <a:off x="7724574" y="3777406"/>
                <a:ext cx="923330" cy="492443"/>
              </a:xfrm>
              <a:prstGeom prst="rect">
                <a:avLst/>
              </a:prstGeom>
              <a:solidFill>
                <a:schemeClr val="bg1"/>
              </a:solidFill>
            </p:spPr>
            <p:txBody>
              <a:bodyPr wrap="none" lIns="0" tIns="0" rIns="0" bIns="0" rtlCol="0">
                <a:spAutoFit/>
              </a:bodyPr>
              <a:lstStyle/>
              <a:p>
                <a:pPr algn="ctr"/>
                <a:r>
                  <a:rPr lang="en-US" sz="1600" dirty="0">
                    <a:ea typeface="Amazon Ember Light" panose="020B0403020204020204" pitchFamily="34" charset="0"/>
                    <a:cs typeface="Amazon Ember Light" panose="020B0403020204020204" pitchFamily="34" charset="0"/>
                  </a:rPr>
                  <a:t>Customer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cxnSp>
          <p:nvCxnSpPr>
            <p:cNvPr id="47" name="Straight Connector 46">
              <a:extLst>
                <a:ext uri="{FF2B5EF4-FFF2-40B4-BE49-F238E27FC236}">
                  <a16:creationId xmlns:a16="http://schemas.microsoft.com/office/drawing/2014/main" id="{359D5902-2BBF-487D-B6EE-B57828EDD9CC}"/>
                </a:ext>
              </a:extLst>
            </p:cNvPr>
            <p:cNvCxnSpPr>
              <a:cxnSpLocks/>
              <a:stCxn id="33" idx="3"/>
              <a:endCxn id="8" idx="1"/>
            </p:cNvCxnSpPr>
            <p:nvPr/>
          </p:nvCxnSpPr>
          <p:spPr>
            <a:xfrm flipV="1">
              <a:off x="5876183" y="2182466"/>
              <a:ext cx="1722876" cy="52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9DBB62-7144-4672-AD47-E96717F5ADE6}"/>
                </a:ext>
              </a:extLst>
            </p:cNvPr>
            <p:cNvCxnSpPr>
              <a:cxnSpLocks/>
              <a:stCxn id="25" idx="3"/>
              <a:endCxn id="42" idx="1"/>
            </p:cNvCxnSpPr>
            <p:nvPr/>
          </p:nvCxnSpPr>
          <p:spPr>
            <a:xfrm flipV="1">
              <a:off x="5879494" y="5179957"/>
              <a:ext cx="1719565" cy="234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5A7DBD67-35F2-4489-9C57-DE52814C6FE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2863CBA-EFA0-425F-B8F1-9D2E8516E1A1}"/>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683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767612" cy="5177974"/>
          </a:xfrm>
        </p:spPr>
        <p:txBody>
          <a:bodyPr/>
          <a:lstStyle/>
          <a:p>
            <a:r>
              <a:rPr lang="en-US" sz="2000" dirty="0">
                <a:latin typeface="+mn-lt"/>
              </a:rPr>
              <a:t>AWS Direct Connect uses open standard 802.1q VLANs that enable you to establish 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dedicated, private network connection from your premises to AWS</a:t>
            </a:r>
            <a:endParaRPr lang="en-US" sz="2000" dirty="0">
              <a:latin typeface="+mn-lt"/>
            </a:endParaRPr>
          </a:p>
          <a:p>
            <a:r>
              <a:rPr lang="en-US" sz="2000" dirty="0">
                <a:latin typeface="+mn-lt"/>
              </a:rPr>
              <a:t>You can access any VPC or public AWS service in any Region (except China) from any supported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DX location</a:t>
            </a:r>
            <a:endParaRPr lang="en-US" sz="2000" dirty="0">
              <a:latin typeface="+mn-lt"/>
            </a:endParaRPr>
          </a:p>
          <a:p>
            <a:r>
              <a:rPr lang="en-US" sz="2000" dirty="0">
                <a:latin typeface="+mn-lt"/>
              </a:rPr>
              <a:t>You can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implement highly available connectivity between your data centers and your VPC</a:t>
            </a:r>
            <a:r>
              <a:rPr lang="en-US" sz="2000" dirty="0">
                <a:latin typeface="+mn-lt"/>
              </a:rPr>
              <a:t> by coupling one or more DX connections that you use for primary connectivity with a lower-cost, backup VPN connection</a:t>
            </a:r>
          </a:p>
          <a:p>
            <a:r>
              <a:rPr lang="en-US" sz="2000" dirty="0">
                <a:latin typeface="+mn-lt"/>
              </a:rPr>
              <a:t>To implement 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highly resilient, fault-tolerant architecture</a:t>
            </a:r>
            <a:r>
              <a:rPr lang="en-US" sz="2000" dirty="0">
                <a:latin typeface="+mn-lt"/>
              </a:rPr>
              <a:t>, connect to your AWS network from multiple data centers so you can have physical location redundancy</a:t>
            </a:r>
          </a:p>
          <a:p>
            <a:endParaRPr lang="en-US" sz="20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391598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7: Connecting Networks</a:t>
            </a:r>
          </a:p>
        </p:txBody>
      </p:sp>
      <p:sp>
        <p:nvSpPr>
          <p:cNvPr id="2" name="Title 1"/>
          <p:cNvSpPr>
            <a:spLocks noGrp="1"/>
          </p:cNvSpPr>
          <p:nvPr>
            <p:ph type="title"/>
          </p:nvPr>
        </p:nvSpPr>
        <p:spPr>
          <a:xfrm>
            <a:off x="419100" y="3191940"/>
            <a:ext cx="11353800" cy="1062560"/>
          </a:xfrm>
        </p:spPr>
        <p:txBody>
          <a:bodyPr>
            <a:noAutofit/>
          </a:bodyPr>
          <a:lstStyle/>
          <a:p>
            <a:r>
              <a:rPr lang="en-US" sz="4000" dirty="0">
                <a:latin typeface="+mj-lt"/>
              </a:rPr>
              <a:t>Section 4: Connecting VPCs in AWS with VPC peering</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000196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8028-78BC-3D43-9A41-43F61DFD1EC2}"/>
              </a:ext>
            </a:extLst>
          </p:cNvPr>
          <p:cNvSpPr>
            <a:spLocks noGrp="1"/>
          </p:cNvSpPr>
          <p:nvPr>
            <p:ph type="title"/>
          </p:nvPr>
        </p:nvSpPr>
        <p:spPr>
          <a:xfrm>
            <a:off x="420579" y="263532"/>
            <a:ext cx="9090394" cy="779463"/>
          </a:xfrm>
        </p:spPr>
        <p:txBody>
          <a:bodyPr/>
          <a:lstStyle/>
          <a:p>
            <a:r>
              <a:rPr lang="en-US" dirty="0"/>
              <a:t>Connecting VPCs</a:t>
            </a:r>
          </a:p>
        </p:txBody>
      </p:sp>
      <p:sp>
        <p:nvSpPr>
          <p:cNvPr id="15" name="TextBox 14">
            <a:extLst>
              <a:ext uri="{FF2B5EF4-FFF2-40B4-BE49-F238E27FC236}">
                <a16:creationId xmlns:a16="http://schemas.microsoft.com/office/drawing/2014/main" id="{36963E35-EED2-304D-9D37-C028C2B49F5D}"/>
              </a:ext>
            </a:extLst>
          </p:cNvPr>
          <p:cNvSpPr txBox="1"/>
          <p:nvPr/>
        </p:nvSpPr>
        <p:spPr>
          <a:xfrm>
            <a:off x="805630" y="1769991"/>
            <a:ext cx="10456146" cy="1446550"/>
          </a:xfrm>
          <a:prstGeom prst="rect">
            <a:avLst/>
          </a:prstGeom>
          <a:noFill/>
        </p:spPr>
        <p:txBody>
          <a:bodyPr wrap="square" rtlCol="0">
            <a:spAutoFit/>
          </a:bodyPr>
          <a:lstStyle/>
          <a:p>
            <a:pPr marL="285750" indent="-285750">
              <a:spcAft>
                <a:spcPts val="1200"/>
              </a:spcAft>
              <a:buClr>
                <a:schemeClr val="tx1">
                  <a:lumMod val="85000"/>
                  <a:lumOff val="15000"/>
                </a:schemeClr>
              </a:buClr>
              <a:buFont typeface="Arial" panose="020B0604020202020204" pitchFamily="34" charset="0"/>
              <a:buChar char="•"/>
            </a:pPr>
            <a:r>
              <a:rPr lang="en-US" sz="26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Isolating some of your workloads is generally a good practice</a:t>
            </a:r>
          </a:p>
          <a:p>
            <a:pPr marL="285750" indent="-285750">
              <a:spcAft>
                <a:spcPts val="1200"/>
              </a:spcAft>
              <a:buClr>
                <a:schemeClr val="tx1">
                  <a:lumMod val="85000"/>
                  <a:lumOff val="15000"/>
                </a:schemeClr>
              </a:buClr>
              <a:buFont typeface="Arial" panose="020B0604020202020204" pitchFamily="34" charset="0"/>
              <a:buChar char="•"/>
            </a:pPr>
            <a:r>
              <a:rPr lang="en-US" sz="2600" dirty="0">
                <a:solidFill>
                  <a:schemeClr val="tx1">
                    <a:lumMod val="85000"/>
                    <a:lumOff val="1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However, you might need to transfer data between two or more VPCs</a:t>
            </a:r>
          </a:p>
        </p:txBody>
      </p:sp>
      <p:grpSp>
        <p:nvGrpSpPr>
          <p:cNvPr id="10" name="Group 9" descr="A vpc for a development workloads, a vpc for test workloads, and a vpc for production workloads.">
            <a:extLst>
              <a:ext uri="{FF2B5EF4-FFF2-40B4-BE49-F238E27FC236}">
                <a16:creationId xmlns:a16="http://schemas.microsoft.com/office/drawing/2014/main" id="{A9391F5B-DEFE-4DC3-A6F7-9366FBFB5D7E}"/>
              </a:ext>
            </a:extLst>
          </p:cNvPr>
          <p:cNvGrpSpPr/>
          <p:nvPr/>
        </p:nvGrpSpPr>
        <p:grpSpPr>
          <a:xfrm>
            <a:off x="2032573" y="3869991"/>
            <a:ext cx="7926668" cy="1143000"/>
            <a:chOff x="2032573" y="3869991"/>
            <a:chExt cx="7926668" cy="1143000"/>
          </a:xfrm>
        </p:grpSpPr>
        <p:grpSp>
          <p:nvGrpSpPr>
            <p:cNvPr id="7" name="Group 6">
              <a:extLst>
                <a:ext uri="{FF2B5EF4-FFF2-40B4-BE49-F238E27FC236}">
                  <a16:creationId xmlns:a16="http://schemas.microsoft.com/office/drawing/2014/main" id="{5C2E8B98-275D-480E-9315-B7D3EDE871CE}"/>
                </a:ext>
              </a:extLst>
            </p:cNvPr>
            <p:cNvGrpSpPr/>
            <p:nvPr/>
          </p:nvGrpSpPr>
          <p:grpSpPr>
            <a:xfrm>
              <a:off x="2032573" y="3869991"/>
              <a:ext cx="1905269" cy="1143000"/>
              <a:chOff x="2032573" y="3869991"/>
              <a:chExt cx="1905269" cy="1143000"/>
            </a:xfrm>
          </p:grpSpPr>
          <p:sp>
            <p:nvSpPr>
              <p:cNvPr id="24" name="TextBox 23">
                <a:extLst>
                  <a:ext uri="{FF2B5EF4-FFF2-40B4-BE49-F238E27FC236}">
                    <a16:creationId xmlns:a16="http://schemas.microsoft.com/office/drawing/2014/main" id="{14542296-DD46-3F41-B943-B0691B052B0F}"/>
                  </a:ext>
                </a:extLst>
              </p:cNvPr>
              <p:cNvSpPr txBox="1"/>
              <p:nvPr/>
            </p:nvSpPr>
            <p:spPr>
              <a:xfrm>
                <a:off x="2032573" y="4475497"/>
                <a:ext cx="1905269"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Development</a:t>
                </a:r>
              </a:p>
            </p:txBody>
          </p:sp>
          <p:grpSp>
            <p:nvGrpSpPr>
              <p:cNvPr id="5" name="Group 4">
                <a:extLst>
                  <a:ext uri="{FF2B5EF4-FFF2-40B4-BE49-F238E27FC236}">
                    <a16:creationId xmlns:a16="http://schemas.microsoft.com/office/drawing/2014/main" id="{B37BAF9C-1731-4831-8761-44C886D9BA01}"/>
                  </a:ext>
                </a:extLst>
              </p:cNvPr>
              <p:cNvGrpSpPr/>
              <p:nvPr/>
            </p:nvGrpSpPr>
            <p:grpSpPr>
              <a:xfrm>
                <a:off x="2102557" y="3869991"/>
                <a:ext cx="1765300" cy="1143000"/>
                <a:chOff x="-25543" y="4395889"/>
                <a:chExt cx="1765300" cy="1143000"/>
              </a:xfrm>
            </p:grpSpPr>
            <p:sp>
              <p:nvSpPr>
                <p:cNvPr id="18" name="Rectangle 17">
                  <a:extLst>
                    <a:ext uri="{FF2B5EF4-FFF2-40B4-BE49-F238E27FC236}">
                      <a16:creationId xmlns:a16="http://schemas.microsoft.com/office/drawing/2014/main" id="{C983FA62-BA8A-4E7F-9FD1-2377959F8108}"/>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DB184D59-0B45-4AB2-8816-BB892C83C9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3" y="4395889"/>
                  <a:ext cx="457200" cy="457200"/>
                </a:xfrm>
                <a:prstGeom prst="rect">
                  <a:avLst/>
                </a:prstGeom>
              </p:spPr>
            </p:pic>
          </p:grpSp>
        </p:grpSp>
        <p:grpSp>
          <p:nvGrpSpPr>
            <p:cNvPr id="8" name="Group 7">
              <a:extLst>
                <a:ext uri="{FF2B5EF4-FFF2-40B4-BE49-F238E27FC236}">
                  <a16:creationId xmlns:a16="http://schemas.microsoft.com/office/drawing/2014/main" id="{9205AAD0-3264-4249-B324-E9933E775DEF}"/>
                </a:ext>
              </a:extLst>
            </p:cNvPr>
            <p:cNvGrpSpPr/>
            <p:nvPr/>
          </p:nvGrpSpPr>
          <p:grpSpPr>
            <a:xfrm>
              <a:off x="5043272" y="3869991"/>
              <a:ext cx="1905269" cy="1143000"/>
              <a:chOff x="5043272" y="3869991"/>
              <a:chExt cx="1905269" cy="1143000"/>
            </a:xfrm>
          </p:grpSpPr>
          <p:sp>
            <p:nvSpPr>
              <p:cNvPr id="32" name="TextBox 31">
                <a:extLst>
                  <a:ext uri="{FF2B5EF4-FFF2-40B4-BE49-F238E27FC236}">
                    <a16:creationId xmlns:a16="http://schemas.microsoft.com/office/drawing/2014/main" id="{14542296-DD46-3F41-B943-B0691B052B0F}"/>
                  </a:ext>
                </a:extLst>
              </p:cNvPr>
              <p:cNvSpPr txBox="1"/>
              <p:nvPr/>
            </p:nvSpPr>
            <p:spPr>
              <a:xfrm>
                <a:off x="5043272" y="4475497"/>
                <a:ext cx="1905269" cy="369331"/>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Test</a:t>
                </a:r>
              </a:p>
            </p:txBody>
          </p:sp>
          <p:grpSp>
            <p:nvGrpSpPr>
              <p:cNvPr id="25" name="Group 24">
                <a:extLst>
                  <a:ext uri="{FF2B5EF4-FFF2-40B4-BE49-F238E27FC236}">
                    <a16:creationId xmlns:a16="http://schemas.microsoft.com/office/drawing/2014/main" id="{858808AA-C679-48A9-8A80-7AEE3362C762}"/>
                  </a:ext>
                </a:extLst>
              </p:cNvPr>
              <p:cNvGrpSpPr/>
              <p:nvPr/>
            </p:nvGrpSpPr>
            <p:grpSpPr>
              <a:xfrm>
                <a:off x="5113256" y="3869991"/>
                <a:ext cx="1765300" cy="1143000"/>
                <a:chOff x="-25543" y="4395889"/>
                <a:chExt cx="1765300" cy="1143000"/>
              </a:xfrm>
            </p:grpSpPr>
            <p:sp>
              <p:nvSpPr>
                <p:cNvPr id="26" name="Rectangle 25">
                  <a:extLst>
                    <a:ext uri="{FF2B5EF4-FFF2-40B4-BE49-F238E27FC236}">
                      <a16:creationId xmlns:a16="http://schemas.microsoft.com/office/drawing/2014/main" id="{CE0845F3-A5D2-43C9-9219-69C59450F196}"/>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7" name="Graphic 26">
                  <a:extLst>
                    <a:ext uri="{FF2B5EF4-FFF2-40B4-BE49-F238E27FC236}">
                      <a16:creationId xmlns:a16="http://schemas.microsoft.com/office/drawing/2014/main" id="{9684E15D-8F63-4EB3-BFB9-8A25232551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3" y="4395889"/>
                  <a:ext cx="457200" cy="457200"/>
                </a:xfrm>
                <a:prstGeom prst="rect">
                  <a:avLst/>
                </a:prstGeom>
              </p:spPr>
            </p:pic>
          </p:grpSp>
        </p:grpSp>
        <p:grpSp>
          <p:nvGrpSpPr>
            <p:cNvPr id="9" name="Group 8">
              <a:extLst>
                <a:ext uri="{FF2B5EF4-FFF2-40B4-BE49-F238E27FC236}">
                  <a16:creationId xmlns:a16="http://schemas.microsoft.com/office/drawing/2014/main" id="{40D366F1-0EED-48E8-A7D4-0D56AE30F519}"/>
                </a:ext>
              </a:extLst>
            </p:cNvPr>
            <p:cNvGrpSpPr/>
            <p:nvPr/>
          </p:nvGrpSpPr>
          <p:grpSpPr>
            <a:xfrm>
              <a:off x="8053972" y="3869991"/>
              <a:ext cx="1905269" cy="1143000"/>
              <a:chOff x="8053972" y="3869991"/>
              <a:chExt cx="1905269" cy="1143000"/>
            </a:xfrm>
          </p:grpSpPr>
          <p:sp>
            <p:nvSpPr>
              <p:cNvPr id="36" name="TextBox 35">
                <a:extLst>
                  <a:ext uri="{FF2B5EF4-FFF2-40B4-BE49-F238E27FC236}">
                    <a16:creationId xmlns:a16="http://schemas.microsoft.com/office/drawing/2014/main" id="{14542296-DD46-3F41-B943-B0691B052B0F}"/>
                  </a:ext>
                </a:extLst>
              </p:cNvPr>
              <p:cNvSpPr txBox="1"/>
              <p:nvPr/>
            </p:nvSpPr>
            <p:spPr>
              <a:xfrm>
                <a:off x="8053972" y="4475497"/>
                <a:ext cx="1905269"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00000000000000000" pitchFamily="2" charset="0"/>
                    <a:ea typeface="Amazon Ember" panose="02000000000000000000" pitchFamily="2" charset="0"/>
                    <a:cs typeface="Amazon Ember" panose="020B0603020204020204" pitchFamily="34" charset="0"/>
                  </a:rPr>
                  <a:t>Production</a:t>
                </a:r>
              </a:p>
            </p:txBody>
          </p:sp>
          <p:grpSp>
            <p:nvGrpSpPr>
              <p:cNvPr id="28" name="Group 27">
                <a:extLst>
                  <a:ext uri="{FF2B5EF4-FFF2-40B4-BE49-F238E27FC236}">
                    <a16:creationId xmlns:a16="http://schemas.microsoft.com/office/drawing/2014/main" id="{849D5307-80F2-4B34-B8CD-B4661C884E4D}"/>
                  </a:ext>
                </a:extLst>
              </p:cNvPr>
              <p:cNvGrpSpPr/>
              <p:nvPr/>
            </p:nvGrpSpPr>
            <p:grpSpPr>
              <a:xfrm>
                <a:off x="8123956" y="3869991"/>
                <a:ext cx="1765300" cy="1143000"/>
                <a:chOff x="-25543" y="4395889"/>
                <a:chExt cx="1765300" cy="1143000"/>
              </a:xfrm>
            </p:grpSpPr>
            <p:sp>
              <p:nvSpPr>
                <p:cNvPr id="37" name="Rectangle 36">
                  <a:extLst>
                    <a:ext uri="{FF2B5EF4-FFF2-40B4-BE49-F238E27FC236}">
                      <a16:creationId xmlns:a16="http://schemas.microsoft.com/office/drawing/2014/main" id="{97DD17BC-4564-423D-A355-E33133019FF0}"/>
                    </a:ext>
                  </a:extLst>
                </p:cNvPr>
                <p:cNvSpPr/>
                <p:nvPr/>
              </p:nvSpPr>
              <p:spPr>
                <a:xfrm>
                  <a:off x="-25543" y="4395889"/>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8" name="Graphic 37">
                  <a:extLst>
                    <a:ext uri="{FF2B5EF4-FFF2-40B4-BE49-F238E27FC236}">
                      <a16:creationId xmlns:a16="http://schemas.microsoft.com/office/drawing/2014/main" id="{8012FE5F-B81F-44EC-AF69-DF7815FD2B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3" y="4395889"/>
                  <a:ext cx="457200" cy="457200"/>
                </a:xfrm>
                <a:prstGeom prst="rect">
                  <a:avLst/>
                </a:prstGeom>
              </p:spPr>
            </p:pic>
          </p:grpSp>
        </p:grpSp>
      </p:grpSp>
      <p:sp>
        <p:nvSpPr>
          <p:cNvPr id="3" name="Footer Placeholder 2">
            <a:extLst>
              <a:ext uri="{FF2B5EF4-FFF2-40B4-BE49-F238E27FC236}">
                <a16:creationId xmlns:a16="http://schemas.microsoft.com/office/drawing/2014/main" id="{FB75DB28-AC46-4177-8F09-746C4E4B9DB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FCB2BE6-5684-48FE-9AC9-74CB713901D8}"/>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413481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a:xfrm>
            <a:off x="419100" y="1680519"/>
            <a:ext cx="5504688" cy="4812356"/>
          </a:xfrm>
        </p:spPr>
        <p:txBody>
          <a:bodyPr>
            <a:noAutofit/>
          </a:bodyPr>
          <a:lstStyle/>
          <a:p>
            <a:pPr marL="0" indent="0">
              <a:spcBef>
                <a:spcPts val="1800"/>
              </a:spcBef>
              <a:buNone/>
            </a:pPr>
            <a:r>
              <a:rPr lang="en-US" sz="2400"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000" dirty="0">
                <a:latin typeface="+mn-lt"/>
              </a:rPr>
              <a:t>Architectural need</a:t>
            </a:r>
          </a:p>
          <a:p>
            <a:pPr marL="457200" indent="-457200">
              <a:spcBef>
                <a:spcPts val="1800"/>
              </a:spcBef>
              <a:buFont typeface="+mj-lt"/>
              <a:buAutoNum type="arabicPeriod"/>
            </a:pPr>
            <a:r>
              <a:rPr lang="en-US" sz="2000" dirty="0">
                <a:latin typeface="+mn-lt"/>
              </a:rPr>
              <a:t>Connecting to your remote network with AWS Site-to-Site VPN</a:t>
            </a:r>
          </a:p>
          <a:p>
            <a:pPr marL="457200" indent="-457200">
              <a:spcBef>
                <a:spcPts val="1800"/>
              </a:spcBef>
              <a:buFont typeface="+mj-lt"/>
              <a:buAutoNum type="arabicPeriod"/>
            </a:pPr>
            <a:r>
              <a:rPr lang="en-US" sz="2000" dirty="0">
                <a:latin typeface="+mn-lt"/>
              </a:rPr>
              <a:t>Connecting to your remote network with AWS Direct Connect</a:t>
            </a:r>
          </a:p>
          <a:p>
            <a:pPr marL="457200" indent="-457200">
              <a:spcBef>
                <a:spcPts val="1800"/>
              </a:spcBef>
              <a:buFont typeface="+mj-lt"/>
              <a:buAutoNum type="arabicPeriod"/>
            </a:pPr>
            <a:r>
              <a:rPr lang="en-US" sz="2000" dirty="0">
                <a:latin typeface="+mn-lt"/>
              </a:rPr>
              <a:t>Connecting VPCs in AWS with VPC peering</a:t>
            </a:r>
          </a:p>
          <a:p>
            <a:pPr marL="457200" indent="-457200">
              <a:spcBef>
                <a:spcPts val="1800"/>
              </a:spcBef>
              <a:buFont typeface="+mj-lt"/>
              <a:buAutoNum type="arabicPeriod"/>
            </a:pPr>
            <a:r>
              <a:rPr lang="en-US" sz="2000" dirty="0">
                <a:latin typeface="+mn-lt"/>
              </a:rPr>
              <a:t>Scaling your VPC network with AWS Transit Gateway</a:t>
            </a:r>
          </a:p>
          <a:p>
            <a:pPr marL="457200" indent="-457200">
              <a:spcBef>
                <a:spcPts val="1800"/>
              </a:spcBef>
              <a:buFont typeface="+mj-lt"/>
              <a:buAutoNum type="arabicPeriod"/>
            </a:pPr>
            <a:r>
              <a:rPr lang="en-US" sz="2000" dirty="0">
                <a:latin typeface="+mn-lt"/>
              </a:rPr>
              <a:t>Connecting </a:t>
            </a:r>
            <a:r>
              <a:rPr lang="en-US" sz="2000">
                <a:latin typeface="+mn-lt"/>
              </a:rPr>
              <a:t>your VPC </a:t>
            </a:r>
            <a:r>
              <a:rPr lang="en-US" sz="2000" dirty="0">
                <a:latin typeface="+mn-lt"/>
              </a:rPr>
              <a:t>to supported AWS services</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680518"/>
            <a:ext cx="5504688" cy="4123531"/>
          </a:xfrm>
        </p:spPr>
        <p:txBody>
          <a:bodyPr/>
          <a:lstStyle/>
          <a:p>
            <a:pPr marL="0" indent="0">
              <a:buNone/>
            </a:pPr>
            <a:r>
              <a:rPr lang="en-US" sz="2400" dirty="0">
                <a:latin typeface="Amazon Ember" panose="02000000000000000000" pitchFamily="2" charset="0"/>
                <a:ea typeface="Amazon Ember" panose="02000000000000000000" pitchFamily="2" charset="0"/>
              </a:rPr>
              <a:t>Activity</a:t>
            </a:r>
          </a:p>
          <a:p>
            <a:r>
              <a:rPr lang="en-US" sz="2000" dirty="0">
                <a:latin typeface="+mj-lt"/>
              </a:rPr>
              <a:t>AWS </a:t>
            </a:r>
            <a:r>
              <a:rPr lang="en-US" sz="2000">
                <a:latin typeface="+mj-lt"/>
              </a:rPr>
              <a:t>Transit Gateway</a:t>
            </a:r>
            <a:endParaRPr lang="en-US" sz="2000" dirty="0">
              <a:latin typeface="+mj-lt"/>
            </a:endParaRPr>
          </a:p>
          <a:p>
            <a:pPr marL="0" indent="0">
              <a:buNone/>
            </a:pPr>
            <a:endParaRPr lang="en-US" sz="2000" b="1" dirty="0">
              <a:latin typeface="+mj-lt"/>
            </a:endParaRPr>
          </a:p>
          <a:p>
            <a:pPr marL="0" indent="0">
              <a:buNone/>
            </a:pPr>
            <a:r>
              <a:rPr lang="en-US" sz="2400" dirty="0">
                <a:latin typeface="Amazon Ember" panose="02000000000000000000" pitchFamily="2" charset="0"/>
                <a:ea typeface="Amazon Ember" panose="02000000000000000000" pitchFamily="2" charset="0"/>
              </a:rPr>
              <a:t>Lab</a:t>
            </a:r>
          </a:p>
          <a:p>
            <a:r>
              <a:rPr lang="en-US" sz="2000" dirty="0">
                <a:latin typeface="+mj-lt"/>
              </a:rPr>
              <a:t>Guided Lab: Creating a VPC Peering Connection</a:t>
            </a:r>
          </a:p>
          <a:p>
            <a:pPr marL="0" indent="0">
              <a:buNone/>
            </a:pPr>
            <a:endParaRPr lang="en-US" sz="2000" dirty="0">
              <a:latin typeface="+mj-lt"/>
            </a:endParaRPr>
          </a:p>
          <a:p>
            <a:pPr marL="0" indent="0">
              <a:buNone/>
            </a:pPr>
            <a:endParaRPr lang="en-US" sz="1800" dirty="0">
              <a:latin typeface="+mj-lt"/>
            </a:endParaRPr>
          </a:p>
          <a:p>
            <a:endParaRPr lang="en-US" sz="1800" dirty="0">
              <a:latin typeface="+mj-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3ED6-39FF-704A-9A22-7DB72CD8A68D}"/>
              </a:ext>
            </a:extLst>
          </p:cNvPr>
          <p:cNvSpPr>
            <a:spLocks noGrp="1"/>
          </p:cNvSpPr>
          <p:nvPr>
            <p:ph type="title"/>
          </p:nvPr>
        </p:nvSpPr>
        <p:spPr/>
        <p:txBody>
          <a:bodyPr/>
          <a:lstStyle/>
          <a:p>
            <a:r>
              <a:rPr lang="en-US" dirty="0"/>
              <a:t>VPC peering</a:t>
            </a:r>
          </a:p>
        </p:txBody>
      </p:sp>
      <p:sp>
        <p:nvSpPr>
          <p:cNvPr id="37" name="Content Placeholder 36">
            <a:extLst>
              <a:ext uri="{FF2B5EF4-FFF2-40B4-BE49-F238E27FC236}">
                <a16:creationId xmlns:a16="http://schemas.microsoft.com/office/drawing/2014/main" id="{130DC45D-7C23-4346-AF5A-83B895A116FE}"/>
              </a:ext>
            </a:extLst>
          </p:cNvPr>
          <p:cNvSpPr>
            <a:spLocks noGrp="1"/>
          </p:cNvSpPr>
          <p:nvPr>
            <p:ph idx="1"/>
          </p:nvPr>
        </p:nvSpPr>
        <p:spPr/>
        <p:txBody>
          <a:bodyPr/>
          <a:lstStyle/>
          <a:p>
            <a:r>
              <a:rPr lang="en-US" dirty="0"/>
              <a:t>One-to-one networking connection between two VPCs</a:t>
            </a:r>
          </a:p>
          <a:p>
            <a:r>
              <a:rPr lang="en-US" dirty="0"/>
              <a:t>No gateways, VPN connections, and separate network appliances needed</a:t>
            </a:r>
          </a:p>
          <a:p>
            <a:r>
              <a:rPr lang="en-US" dirty="0"/>
              <a:t>Highly available connections</a:t>
            </a:r>
          </a:p>
          <a:p>
            <a:r>
              <a:rPr lang="en-US" dirty="0"/>
              <a:t>No single point of failure or bandwidth bottleneck</a:t>
            </a:r>
          </a:p>
          <a:p>
            <a:r>
              <a:rPr lang="en-US" dirty="0"/>
              <a:t>Traffic always stays on the global AWS backbone</a:t>
            </a:r>
          </a:p>
        </p:txBody>
      </p:sp>
      <p:sp>
        <p:nvSpPr>
          <p:cNvPr id="3" name="Footer Placeholder 2">
            <a:extLst>
              <a:ext uri="{FF2B5EF4-FFF2-40B4-BE49-F238E27FC236}">
                <a16:creationId xmlns:a16="http://schemas.microsoft.com/office/drawing/2014/main" id="{302CA5CE-FBE4-4AF6-A580-9287EE248DD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CB15114-E668-413F-A24E-37E53B74CF67}"/>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Tree>
    <p:custDataLst>
      <p:tags r:id="rId1"/>
    </p:custDataLst>
    <p:extLst>
      <p:ext uri="{BB962C8B-B14F-4D97-AF65-F5344CB8AC3E}">
        <p14:creationId xmlns:p14="http://schemas.microsoft.com/office/powerpoint/2010/main" val="219997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9CE5-B726-4CEE-86D9-4AFAD3B90478}"/>
              </a:ext>
            </a:extLst>
          </p:cNvPr>
          <p:cNvSpPr>
            <a:spLocks noGrp="1"/>
          </p:cNvSpPr>
          <p:nvPr>
            <p:ph type="title"/>
          </p:nvPr>
        </p:nvSpPr>
        <p:spPr/>
        <p:txBody>
          <a:bodyPr/>
          <a:lstStyle/>
          <a:p>
            <a:r>
              <a:rPr lang="en-US" dirty="0"/>
              <a:t>Establishing VPC peering</a:t>
            </a:r>
          </a:p>
        </p:txBody>
      </p:sp>
      <p:grpSp>
        <p:nvGrpSpPr>
          <p:cNvPr id="21" name="Group 20" descr="bidirectional arrow between vpc A and vpc B that goes through a peering connection.">
            <a:extLst>
              <a:ext uri="{FF2B5EF4-FFF2-40B4-BE49-F238E27FC236}">
                <a16:creationId xmlns:a16="http://schemas.microsoft.com/office/drawing/2014/main" id="{045F2372-1CCC-4444-A87C-CBD27D14F623}"/>
              </a:ext>
            </a:extLst>
          </p:cNvPr>
          <p:cNvGrpSpPr/>
          <p:nvPr/>
        </p:nvGrpSpPr>
        <p:grpSpPr>
          <a:xfrm>
            <a:off x="2171238" y="2394872"/>
            <a:ext cx="7819867" cy="1685344"/>
            <a:chOff x="2171238" y="2394872"/>
            <a:chExt cx="7819867" cy="1685344"/>
          </a:xfrm>
        </p:grpSpPr>
        <p:cxnSp>
          <p:nvCxnSpPr>
            <p:cNvPr id="6" name="Straight Arrow Connector 5">
              <a:extLst>
                <a:ext uri="{FF2B5EF4-FFF2-40B4-BE49-F238E27FC236}">
                  <a16:creationId xmlns:a16="http://schemas.microsoft.com/office/drawing/2014/main" id="{F933BF7D-A99E-4C42-8B98-2356DCCB01A4}"/>
                </a:ext>
                <a:ext uri="{C183D7F6-B498-43B3-948B-1728B52AA6E4}">
                  <adec:decorative xmlns:adec="http://schemas.microsoft.com/office/drawing/2017/decorative" val="1"/>
                </a:ext>
              </a:extLst>
            </p:cNvPr>
            <p:cNvCxnSpPr>
              <a:cxnSpLocks/>
            </p:cNvCxnSpPr>
            <p:nvPr/>
          </p:nvCxnSpPr>
          <p:spPr>
            <a:xfrm>
              <a:off x="4301094" y="2851247"/>
              <a:ext cx="3749549" cy="165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8CEE2031-9753-47B7-894B-E64E9D4E3FB5}"/>
                </a:ext>
              </a:extLst>
            </p:cNvPr>
            <p:cNvGrpSpPr/>
            <p:nvPr/>
          </p:nvGrpSpPr>
          <p:grpSpPr>
            <a:xfrm>
              <a:off x="2171238" y="2394872"/>
              <a:ext cx="1765300" cy="914400"/>
              <a:chOff x="-25543" y="4395889"/>
              <a:chExt cx="1765300" cy="914400"/>
            </a:xfrm>
          </p:grpSpPr>
          <p:sp>
            <p:nvSpPr>
              <p:cNvPr id="13" name="Rectangle 12">
                <a:extLst>
                  <a:ext uri="{FF2B5EF4-FFF2-40B4-BE49-F238E27FC236}">
                    <a16:creationId xmlns:a16="http://schemas.microsoft.com/office/drawing/2014/main" id="{5F2F2305-6785-4CDB-B95B-8E8B31F93A80}"/>
                  </a:ext>
                </a:extLst>
              </p:cNvPr>
              <p:cNvSpPr/>
              <p:nvPr/>
            </p:nvSpPr>
            <p:spPr>
              <a:xfrm>
                <a:off x="-25543" y="4395889"/>
                <a:ext cx="1765300" cy="9144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A:</a:t>
                </a:r>
                <a:br>
                  <a:rPr kumimoji="0" lang="en-US" sz="1600" b="0" i="0" u="none" strike="noStrike" kern="0" cap="none" spc="0" normalizeH="0" baseline="0" noProof="0" dirty="0">
                    <a:ln w="0"/>
                    <a:solidFill>
                      <a:srgbClr val="1D8900"/>
                    </a:solidFill>
                    <a:effectLst/>
                    <a:uLnTx/>
                    <a:uFillTx/>
                    <a:ea typeface="+mn-ea"/>
                    <a:cs typeface="+mn-cs"/>
                  </a:rPr>
                </a:br>
                <a:r>
                  <a:rPr kumimoji="0" lang="en-US" sz="1600" b="0" i="0" u="none" strike="noStrike" kern="0" cap="none" spc="0" normalizeH="0" baseline="0" noProof="0" dirty="0">
                    <a:ln w="0"/>
                    <a:solidFill>
                      <a:srgbClr val="1D8900"/>
                    </a:solidFill>
                    <a:effectLst/>
                    <a:uLnTx/>
                    <a:uFillTx/>
                    <a:ea typeface="+mn-ea"/>
                    <a:cs typeface="+mn-cs"/>
                  </a:rPr>
                  <a:t>10.1.0.0/16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4" name="Graphic 13">
                <a:extLst>
                  <a:ext uri="{FF2B5EF4-FFF2-40B4-BE49-F238E27FC236}">
                    <a16:creationId xmlns:a16="http://schemas.microsoft.com/office/drawing/2014/main" id="{142CAE55-74A2-4060-AEFD-2AAB9110888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3" y="4395889"/>
                <a:ext cx="457200" cy="457200"/>
              </a:xfrm>
              <a:prstGeom prst="rect">
                <a:avLst/>
              </a:prstGeom>
            </p:spPr>
          </p:pic>
        </p:grpSp>
        <p:grpSp>
          <p:nvGrpSpPr>
            <p:cNvPr id="15" name="Group 14">
              <a:extLst>
                <a:ext uri="{FF2B5EF4-FFF2-40B4-BE49-F238E27FC236}">
                  <a16:creationId xmlns:a16="http://schemas.microsoft.com/office/drawing/2014/main" id="{2F4D149F-EA5E-4A36-858F-9F97367B1BA6}"/>
                </a:ext>
              </a:extLst>
            </p:cNvPr>
            <p:cNvGrpSpPr/>
            <p:nvPr/>
          </p:nvGrpSpPr>
          <p:grpSpPr>
            <a:xfrm>
              <a:off x="8225805" y="2394872"/>
              <a:ext cx="1765300" cy="914400"/>
              <a:chOff x="-25543" y="4395889"/>
              <a:chExt cx="1765300" cy="914400"/>
            </a:xfrm>
          </p:grpSpPr>
          <p:sp>
            <p:nvSpPr>
              <p:cNvPr id="16" name="Rectangle 15">
                <a:extLst>
                  <a:ext uri="{FF2B5EF4-FFF2-40B4-BE49-F238E27FC236}">
                    <a16:creationId xmlns:a16="http://schemas.microsoft.com/office/drawing/2014/main" id="{AE7BB783-3D55-4080-9248-07C1471626E1}"/>
                  </a:ext>
                </a:extLst>
              </p:cNvPr>
              <p:cNvSpPr/>
              <p:nvPr/>
            </p:nvSpPr>
            <p:spPr>
              <a:xfrm>
                <a:off x="-25543" y="4395889"/>
                <a:ext cx="1765300" cy="9144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B:</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7" name="Graphic 16">
                <a:extLst>
                  <a:ext uri="{FF2B5EF4-FFF2-40B4-BE49-F238E27FC236}">
                    <a16:creationId xmlns:a16="http://schemas.microsoft.com/office/drawing/2014/main" id="{8B644CD1-C1ED-439F-962D-A0419D2C81D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3" y="4395889"/>
                <a:ext cx="457200" cy="457200"/>
              </a:xfrm>
              <a:prstGeom prst="rect">
                <a:avLst/>
              </a:prstGeom>
            </p:spPr>
          </p:pic>
        </p:grpSp>
        <p:grpSp>
          <p:nvGrpSpPr>
            <p:cNvPr id="3" name="Group 2">
              <a:extLst>
                <a:ext uri="{FF2B5EF4-FFF2-40B4-BE49-F238E27FC236}">
                  <a16:creationId xmlns:a16="http://schemas.microsoft.com/office/drawing/2014/main" id="{86E3892B-9115-42BB-85F2-485836DAA0BD}"/>
                </a:ext>
              </a:extLst>
            </p:cNvPr>
            <p:cNvGrpSpPr/>
            <p:nvPr/>
          </p:nvGrpSpPr>
          <p:grpSpPr>
            <a:xfrm>
              <a:off x="5281047" y="2532032"/>
              <a:ext cx="1782676" cy="1548184"/>
              <a:chOff x="5281047" y="2532032"/>
              <a:chExt cx="1782676" cy="1548184"/>
            </a:xfrm>
          </p:grpSpPr>
          <p:sp>
            <p:nvSpPr>
              <p:cNvPr id="11" name="TextBox 10">
                <a:extLst>
                  <a:ext uri="{FF2B5EF4-FFF2-40B4-BE49-F238E27FC236}">
                    <a16:creationId xmlns:a16="http://schemas.microsoft.com/office/drawing/2014/main" id="{796D22A2-A5C5-4A77-86A3-DBE160500072}"/>
                  </a:ext>
                </a:extLst>
              </p:cNvPr>
              <p:cNvSpPr txBox="1"/>
              <p:nvPr/>
            </p:nvSpPr>
            <p:spPr>
              <a:xfrm>
                <a:off x="5281047" y="3249219"/>
                <a:ext cx="1782676" cy="830997"/>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Peering connection</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(PCX-1)</a:t>
                </a:r>
              </a:p>
            </p:txBody>
          </p:sp>
          <p:grpSp>
            <p:nvGrpSpPr>
              <p:cNvPr id="18" name="Group 17">
                <a:extLst>
                  <a:ext uri="{FF2B5EF4-FFF2-40B4-BE49-F238E27FC236}">
                    <a16:creationId xmlns:a16="http://schemas.microsoft.com/office/drawing/2014/main" id="{4DC15FC2-96C3-4E80-A220-3681FC62A82C}"/>
                  </a:ext>
                </a:extLst>
              </p:cNvPr>
              <p:cNvGrpSpPr/>
              <p:nvPr/>
            </p:nvGrpSpPr>
            <p:grpSpPr>
              <a:xfrm>
                <a:off x="5832301" y="2532032"/>
                <a:ext cx="640080" cy="640080"/>
                <a:chOff x="6862498" y="3503874"/>
                <a:chExt cx="640080" cy="640080"/>
              </a:xfrm>
            </p:grpSpPr>
            <p:sp>
              <p:nvSpPr>
                <p:cNvPr id="19" name="Rectangle 18">
                  <a:extLst>
                    <a:ext uri="{FF2B5EF4-FFF2-40B4-BE49-F238E27FC236}">
                      <a16:creationId xmlns:a16="http://schemas.microsoft.com/office/drawing/2014/main" id="{C57B08B7-C016-4E54-9B32-04152F4DA5EA}"/>
                    </a:ext>
                  </a:extLst>
                </p:cNvPr>
                <p:cNvSpPr/>
                <p:nvPr/>
              </p:nvSpPr>
              <p:spPr>
                <a:xfrm>
                  <a:off x="6862498" y="3503874"/>
                  <a:ext cx="640080"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A71F437F-ABF1-412C-B4CC-B30555BE3E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7588" y="3588964"/>
                  <a:ext cx="469900" cy="469900"/>
                </a:xfrm>
                <a:prstGeom prst="rect">
                  <a:avLst/>
                </a:prstGeom>
              </p:spPr>
            </p:pic>
          </p:grpSp>
        </p:grpSp>
      </p:grpSp>
      <p:sp>
        <p:nvSpPr>
          <p:cNvPr id="22" name="TextBox 21">
            <a:extLst>
              <a:ext uri="{FF2B5EF4-FFF2-40B4-BE49-F238E27FC236}">
                <a16:creationId xmlns:a16="http://schemas.microsoft.com/office/drawing/2014/main" id="{5C9C7C33-2012-4FD7-816C-ECB6E9968BB3}"/>
              </a:ext>
            </a:extLst>
          </p:cNvPr>
          <p:cNvSpPr txBox="1"/>
          <p:nvPr/>
        </p:nvSpPr>
        <p:spPr>
          <a:xfrm>
            <a:off x="2139214" y="3411507"/>
            <a:ext cx="18293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 table VPC A</a:t>
            </a:r>
          </a:p>
        </p:txBody>
      </p:sp>
      <p:graphicFrame>
        <p:nvGraphicFramePr>
          <p:cNvPr id="7" name="Table 6">
            <a:extLst>
              <a:ext uri="{FF2B5EF4-FFF2-40B4-BE49-F238E27FC236}">
                <a16:creationId xmlns:a16="http://schemas.microsoft.com/office/drawing/2014/main" id="{2FEF76F5-0432-4DA5-AACF-6ABEE4CBA637}"/>
              </a:ext>
            </a:extLst>
          </p:cNvPr>
          <p:cNvGraphicFramePr>
            <a:graphicFrameLocks noGrp="1"/>
          </p:cNvGraphicFramePr>
          <p:nvPr>
            <p:extLst>
              <p:ext uri="{D42A27DB-BD31-4B8C-83A1-F6EECF244321}">
                <p14:modId xmlns:p14="http://schemas.microsoft.com/office/powerpoint/2010/main" val="887705739"/>
              </p:ext>
            </p:extLst>
          </p:nvPr>
        </p:nvGraphicFramePr>
        <p:xfrm>
          <a:off x="1400664" y="3784784"/>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a:r>
                        <a:rPr lang="en-US" sz="1600" dirty="0"/>
                        <a:t>Destination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600" dirty="0"/>
                        <a:t>Target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09429">
                <a:tc>
                  <a:txBody>
                    <a:bodyPr/>
                    <a:lstStyle/>
                    <a:p>
                      <a:r>
                        <a:rPr lang="en-US" sz="1600" dirty="0">
                          <a:solidFill>
                            <a:schemeClr val="tx1"/>
                          </a:solidFill>
                        </a:rPr>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rPr>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r>
                        <a:rPr lang="en-US" sz="1600" b="0" dirty="0">
                          <a:latin typeface="Amazon Ember" panose="02000000000000000000" pitchFamily="2" charset="0"/>
                          <a:ea typeface="Amazon Ember" panose="02000000000000000000" pitchFamily="2" charset="0"/>
                        </a:rPr>
                        <a:t>10.2.0.0/16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latin typeface="Amazon Ember" panose="02000000000000000000" pitchFamily="2" charset="0"/>
                          <a:ea typeface="Amazon Ember" panose="02000000000000000000" pitchFamily="2" charset="0"/>
                        </a:rPr>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3" name="TextBox 22">
            <a:extLst>
              <a:ext uri="{FF2B5EF4-FFF2-40B4-BE49-F238E27FC236}">
                <a16:creationId xmlns:a16="http://schemas.microsoft.com/office/drawing/2014/main" id="{A3A87EF8-7E5D-4094-8228-EE47B8771527}"/>
              </a:ext>
            </a:extLst>
          </p:cNvPr>
          <p:cNvSpPr txBox="1"/>
          <p:nvPr/>
        </p:nvSpPr>
        <p:spPr>
          <a:xfrm>
            <a:off x="8163267" y="3420423"/>
            <a:ext cx="182293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 table VPC B</a:t>
            </a:r>
          </a:p>
        </p:txBody>
      </p:sp>
      <p:graphicFrame>
        <p:nvGraphicFramePr>
          <p:cNvPr id="9" name="Table 8">
            <a:extLst>
              <a:ext uri="{FF2B5EF4-FFF2-40B4-BE49-F238E27FC236}">
                <a16:creationId xmlns:a16="http://schemas.microsoft.com/office/drawing/2014/main" id="{21E04E2A-D0B2-47BF-906E-024602883D82}"/>
              </a:ext>
            </a:extLst>
          </p:cNvPr>
          <p:cNvGraphicFramePr>
            <a:graphicFrameLocks noGrp="1"/>
          </p:cNvGraphicFramePr>
          <p:nvPr>
            <p:extLst>
              <p:ext uri="{D42A27DB-BD31-4B8C-83A1-F6EECF244321}">
                <p14:modId xmlns:p14="http://schemas.microsoft.com/office/powerpoint/2010/main" val="1134647095"/>
              </p:ext>
            </p:extLst>
          </p:nvPr>
        </p:nvGraphicFramePr>
        <p:xfrm>
          <a:off x="7421510" y="3784784"/>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a:r>
                        <a:rPr lang="en-US" sz="1600" dirty="0"/>
                        <a:t>Destination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600" dirty="0"/>
                        <a:t>Target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409429">
                <a:tc>
                  <a:txBody>
                    <a:bodyPr/>
                    <a:lstStyle/>
                    <a:p>
                      <a:r>
                        <a:rPr lang="en-US" sz="1600" dirty="0"/>
                        <a:t>10.2.0.0/16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r>
                        <a:rPr lang="en-US" sz="1600" b="0" dirty="0">
                          <a:latin typeface="Amazon Ember" panose="02000000000000000000" pitchFamily="2" charset="0"/>
                          <a:ea typeface="Amazon Ember" panose="02000000000000000000" pitchFamily="2" charset="0"/>
                        </a:rPr>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0" dirty="0">
                          <a:latin typeface="Amazon Ember" panose="02000000000000000000" pitchFamily="2" charset="0"/>
                          <a:ea typeface="Amazon Ember" panose="02000000000000000000" pitchFamily="2" charset="0"/>
                        </a:rPr>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Footer Placeholder 3">
            <a:extLst>
              <a:ext uri="{FF2B5EF4-FFF2-40B4-BE49-F238E27FC236}">
                <a16:creationId xmlns:a16="http://schemas.microsoft.com/office/drawing/2014/main" id="{98649F9C-6836-4A56-BF73-54D4E38134F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8F6FE56-D9EB-42DF-A245-652B27E1AAA7}"/>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71163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31C8-0F28-564E-99B9-1A0BCCCB4C26}"/>
              </a:ext>
            </a:extLst>
          </p:cNvPr>
          <p:cNvSpPr>
            <a:spLocks noGrp="1"/>
          </p:cNvSpPr>
          <p:nvPr>
            <p:ph type="title"/>
          </p:nvPr>
        </p:nvSpPr>
        <p:spPr/>
        <p:txBody>
          <a:bodyPr/>
          <a:lstStyle/>
          <a:p>
            <a:r>
              <a:rPr lang="en-US"/>
              <a:t>VPC peering connection restrictions</a:t>
            </a:r>
            <a:endParaRPr lang="en-US" dirty="0"/>
          </a:p>
        </p:txBody>
      </p:sp>
      <p:grpSp>
        <p:nvGrpSpPr>
          <p:cNvPr id="5" name="Group 4" descr="a test vpc is connected via a bidirectional arrow to the development vpc and via a second bidirectional arrow to the production vpc. there is no connection between the development and production vpcs.">
            <a:extLst>
              <a:ext uri="{FF2B5EF4-FFF2-40B4-BE49-F238E27FC236}">
                <a16:creationId xmlns:a16="http://schemas.microsoft.com/office/drawing/2014/main" id="{B35EDEC0-322A-4895-B083-A4E454DAE940}"/>
              </a:ext>
            </a:extLst>
          </p:cNvPr>
          <p:cNvGrpSpPr/>
          <p:nvPr/>
        </p:nvGrpSpPr>
        <p:grpSpPr>
          <a:xfrm>
            <a:off x="92383" y="1552230"/>
            <a:ext cx="6702766" cy="3763935"/>
            <a:chOff x="-78305" y="1552230"/>
            <a:chExt cx="6702766" cy="3763935"/>
          </a:xfrm>
        </p:grpSpPr>
        <p:grpSp>
          <p:nvGrpSpPr>
            <p:cNvPr id="3" name="Group 2">
              <a:extLst>
                <a:ext uri="{FF2B5EF4-FFF2-40B4-BE49-F238E27FC236}">
                  <a16:creationId xmlns:a16="http://schemas.microsoft.com/office/drawing/2014/main" id="{A0F41A77-FF4E-4E71-9669-7B53D591AE42}"/>
                </a:ext>
              </a:extLst>
            </p:cNvPr>
            <p:cNvGrpSpPr/>
            <p:nvPr/>
          </p:nvGrpSpPr>
          <p:grpSpPr>
            <a:xfrm>
              <a:off x="367380" y="1552230"/>
              <a:ext cx="5944844" cy="3763935"/>
              <a:chOff x="367380" y="1552230"/>
              <a:chExt cx="5944844" cy="3763935"/>
            </a:xfrm>
          </p:grpSpPr>
          <p:grpSp>
            <p:nvGrpSpPr>
              <p:cNvPr id="17" name="Group 16">
                <a:extLst>
                  <a:ext uri="{FF2B5EF4-FFF2-40B4-BE49-F238E27FC236}">
                    <a16:creationId xmlns:a16="http://schemas.microsoft.com/office/drawing/2014/main" id="{5444AE70-52CF-43B4-9E5C-B753605FA82A}"/>
                  </a:ext>
                </a:extLst>
              </p:cNvPr>
              <p:cNvGrpSpPr/>
              <p:nvPr/>
            </p:nvGrpSpPr>
            <p:grpSpPr>
              <a:xfrm>
                <a:off x="367380" y="1552230"/>
                <a:ext cx="1842544" cy="1143000"/>
                <a:chOff x="-4478619" y="1833999"/>
                <a:chExt cx="1842544" cy="1143000"/>
              </a:xfrm>
            </p:grpSpPr>
            <p:sp>
              <p:nvSpPr>
                <p:cNvPr id="28" name="Rectangle 27">
                  <a:extLst>
                    <a:ext uri="{FF2B5EF4-FFF2-40B4-BE49-F238E27FC236}">
                      <a16:creationId xmlns:a16="http://schemas.microsoft.com/office/drawing/2014/main" id="{0A022808-B38C-4BDC-8DDC-E26190F0E4BB}"/>
                    </a:ext>
                  </a:extLst>
                </p:cNvPr>
                <p:cNvSpPr/>
                <p:nvPr/>
              </p:nvSpPr>
              <p:spPr>
                <a:xfrm>
                  <a:off x="-4464875" y="1833999"/>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br>
                    <a:rPr kumimoji="0" lang="en-US" sz="1600" b="0" i="0" u="none" strike="noStrike" kern="0" cap="none" spc="0" normalizeH="0" baseline="0" noProof="0" dirty="0">
                      <a:ln w="0"/>
                      <a:solidFill>
                        <a:srgbClr val="1D8900"/>
                      </a:solidFill>
                      <a:effectLst/>
                      <a:uLnTx/>
                      <a:uFillTx/>
                      <a:ea typeface="+mn-ea"/>
                      <a:cs typeface="+mn-cs"/>
                    </a:rPr>
                  </a:br>
                  <a:r>
                    <a:rPr kumimoji="0" lang="en-US" sz="1600" b="0" i="0" u="none" strike="noStrike" kern="0" cap="none" spc="0" normalizeH="0" baseline="0" noProof="0" dirty="0">
                      <a:ln w="0"/>
                      <a:solidFill>
                        <a:srgbClr val="1D8900"/>
                      </a:solidFill>
                      <a:effectLst/>
                      <a:uLnTx/>
                      <a:uFillTx/>
                      <a:ea typeface="+mn-ea"/>
                      <a:cs typeface="+mn-cs"/>
                    </a:rPr>
                    <a:t>10.1.0.0/16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9" name="Graphic 28">
                  <a:extLst>
                    <a:ext uri="{FF2B5EF4-FFF2-40B4-BE49-F238E27FC236}">
                      <a16:creationId xmlns:a16="http://schemas.microsoft.com/office/drawing/2014/main" id="{6C701ABC-5D1B-4710-9053-A7D30EC20C5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8619" y="1833999"/>
                  <a:ext cx="457200" cy="457200"/>
                </a:xfrm>
                <a:prstGeom prst="rect">
                  <a:avLst/>
                </a:prstGeom>
              </p:spPr>
            </p:pic>
            <p:sp>
              <p:nvSpPr>
                <p:cNvPr id="16" name="TextBox 15">
                  <a:extLst>
                    <a:ext uri="{FF2B5EF4-FFF2-40B4-BE49-F238E27FC236}">
                      <a16:creationId xmlns:a16="http://schemas.microsoft.com/office/drawing/2014/main" id="{AF51C338-736C-439D-A39F-C8E1EC68651B}"/>
                    </a:ext>
                  </a:extLst>
                </p:cNvPr>
                <p:cNvSpPr txBox="1"/>
                <p:nvPr/>
              </p:nvSpPr>
              <p:spPr>
                <a:xfrm>
                  <a:off x="-4247942" y="2473486"/>
                  <a:ext cx="1394934" cy="338554"/>
                </a:xfrm>
                <a:prstGeom prst="rect">
                  <a:avLst/>
                </a:prstGeom>
                <a:noFill/>
              </p:spPr>
              <p:txBody>
                <a:bodyPr wrap="none" rtlCol="0">
                  <a:spAutoFit/>
                </a:bodyPr>
                <a:lstStyle/>
                <a:p>
                  <a:r>
                    <a:rPr lang="en-US" sz="1600" dirty="0">
                      <a:ea typeface="Amazon Ember" panose="020B0603020204020204" pitchFamily="34" charset="0"/>
                      <a:cs typeface="Amazon Ember" panose="020B0603020204020204" pitchFamily="34" charset="0"/>
                    </a:rPr>
                    <a:t>Development</a:t>
                  </a:r>
                </a:p>
              </p:txBody>
            </p:sp>
          </p:grpSp>
          <p:grpSp>
            <p:nvGrpSpPr>
              <p:cNvPr id="20" name="Group 19">
                <a:extLst>
                  <a:ext uri="{FF2B5EF4-FFF2-40B4-BE49-F238E27FC236}">
                    <a16:creationId xmlns:a16="http://schemas.microsoft.com/office/drawing/2014/main" id="{065DD6C7-590D-4360-9A7A-D4309715DB8A}"/>
                  </a:ext>
                </a:extLst>
              </p:cNvPr>
              <p:cNvGrpSpPr/>
              <p:nvPr/>
            </p:nvGrpSpPr>
            <p:grpSpPr>
              <a:xfrm>
                <a:off x="4483424" y="1552230"/>
                <a:ext cx="1828800" cy="1143000"/>
                <a:chOff x="-2347019" y="1833999"/>
                <a:chExt cx="1828800" cy="1143000"/>
              </a:xfrm>
            </p:grpSpPr>
            <p:sp>
              <p:nvSpPr>
                <p:cNvPr id="48" name="Rectangle 47">
                  <a:extLst>
                    <a:ext uri="{FF2B5EF4-FFF2-40B4-BE49-F238E27FC236}">
                      <a16:creationId xmlns:a16="http://schemas.microsoft.com/office/drawing/2014/main" id="{B478D96A-FBCA-47E3-AC33-B11FCFF9DABF}"/>
                    </a:ext>
                  </a:extLst>
                </p:cNvPr>
                <p:cNvSpPr/>
                <p:nvPr/>
              </p:nvSpPr>
              <p:spPr>
                <a:xfrm>
                  <a:off x="-2347019" y="1833999"/>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br>
                    <a:rPr kumimoji="0" lang="en-US" sz="1600" b="0" i="0" u="none" strike="noStrike" kern="0" cap="none" spc="0" normalizeH="0" baseline="0" noProof="0" dirty="0">
                      <a:ln w="0"/>
                      <a:solidFill>
                        <a:srgbClr val="1D8900"/>
                      </a:solidFill>
                      <a:effectLst/>
                      <a:uLnTx/>
                      <a:uFillTx/>
                      <a:ea typeface="+mn-ea"/>
                      <a:cs typeface="+mn-cs"/>
                    </a:rPr>
                  </a:br>
                  <a:r>
                    <a:rPr kumimoji="0" lang="en-US" sz="1600" b="0" i="0" u="none" strike="noStrike" kern="0" cap="none" spc="0" normalizeH="0" baseline="0" noProof="0" dirty="0">
                      <a:ln w="0"/>
                      <a:solidFill>
                        <a:srgbClr val="1D8900"/>
                      </a:solidFill>
                      <a:effectLst/>
                      <a:uLnTx/>
                      <a:uFillTx/>
                      <a:ea typeface="+mn-ea"/>
                      <a:cs typeface="+mn-cs"/>
                    </a:rPr>
                    <a:t>10.3.0.0/16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49" name="Graphic 48">
                  <a:extLst>
                    <a:ext uri="{FF2B5EF4-FFF2-40B4-BE49-F238E27FC236}">
                      <a16:creationId xmlns:a16="http://schemas.microsoft.com/office/drawing/2014/main" id="{6AE0A461-E544-49F4-9576-1BD28FB7492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7019" y="1833999"/>
                  <a:ext cx="457200" cy="457200"/>
                </a:xfrm>
                <a:prstGeom prst="rect">
                  <a:avLst/>
                </a:prstGeom>
              </p:spPr>
            </p:pic>
            <p:sp>
              <p:nvSpPr>
                <p:cNvPr id="50" name="TextBox 49">
                  <a:extLst>
                    <a:ext uri="{FF2B5EF4-FFF2-40B4-BE49-F238E27FC236}">
                      <a16:creationId xmlns:a16="http://schemas.microsoft.com/office/drawing/2014/main" id="{F2E8D325-E35B-4E0D-9CFD-09684CCB96AE}"/>
                    </a:ext>
                  </a:extLst>
                </p:cNvPr>
                <p:cNvSpPr txBox="1"/>
                <p:nvPr/>
              </p:nvSpPr>
              <p:spPr>
                <a:xfrm>
                  <a:off x="-2017074" y="2473486"/>
                  <a:ext cx="1168910" cy="338554"/>
                </a:xfrm>
                <a:prstGeom prst="rect">
                  <a:avLst/>
                </a:prstGeom>
                <a:noFill/>
              </p:spPr>
              <p:txBody>
                <a:bodyPr wrap="none" rtlCol="0">
                  <a:spAutoFit/>
                </a:bodyPr>
                <a:lstStyle/>
                <a:p>
                  <a:r>
                    <a:rPr lang="en-US" sz="1600" dirty="0">
                      <a:ea typeface="Amazon Ember" panose="020B0603020204020204" pitchFamily="34" charset="0"/>
                      <a:cs typeface="Amazon Ember" panose="020B0603020204020204" pitchFamily="34" charset="0"/>
                    </a:rPr>
                    <a:t>Production</a:t>
                  </a:r>
                </a:p>
              </p:txBody>
            </p:sp>
          </p:grpSp>
          <p:grpSp>
            <p:nvGrpSpPr>
              <p:cNvPr id="54" name="Group 53">
                <a:extLst>
                  <a:ext uri="{FF2B5EF4-FFF2-40B4-BE49-F238E27FC236}">
                    <a16:creationId xmlns:a16="http://schemas.microsoft.com/office/drawing/2014/main" id="{66A34C7A-7FC0-426B-8449-FBE848BF0913}"/>
                  </a:ext>
                </a:extLst>
              </p:cNvPr>
              <p:cNvGrpSpPr/>
              <p:nvPr/>
            </p:nvGrpSpPr>
            <p:grpSpPr>
              <a:xfrm>
                <a:off x="2425402" y="4173165"/>
                <a:ext cx="1828800" cy="1143000"/>
                <a:chOff x="-3433451" y="3423802"/>
                <a:chExt cx="1828800" cy="1143000"/>
              </a:xfrm>
            </p:grpSpPr>
            <p:sp>
              <p:nvSpPr>
                <p:cNvPr id="51" name="Rectangle 50">
                  <a:extLst>
                    <a:ext uri="{FF2B5EF4-FFF2-40B4-BE49-F238E27FC236}">
                      <a16:creationId xmlns:a16="http://schemas.microsoft.com/office/drawing/2014/main" id="{21821567-9175-4256-ADE9-E26ECB9DB018}"/>
                    </a:ext>
                  </a:extLst>
                </p:cNvPr>
                <p:cNvSpPr/>
                <p:nvPr/>
              </p:nvSpPr>
              <p:spPr>
                <a:xfrm>
                  <a:off x="-3433451" y="3423802"/>
                  <a:ext cx="18288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br>
                    <a:rPr kumimoji="0" lang="en-US" sz="1600" b="0" i="0" u="none" strike="noStrike" kern="0" cap="none" spc="0" normalizeH="0" baseline="0" noProof="0" dirty="0">
                      <a:ln w="0"/>
                      <a:solidFill>
                        <a:srgbClr val="1D8900"/>
                      </a:solidFill>
                      <a:effectLst/>
                      <a:uLnTx/>
                      <a:uFillTx/>
                      <a:ea typeface="+mn-ea"/>
                      <a:cs typeface="+mn-cs"/>
                    </a:rPr>
                  </a:br>
                  <a:r>
                    <a:rPr kumimoji="0" lang="en-US" sz="1600" b="0" i="0" u="none" strike="noStrike" kern="0" cap="none" spc="0" normalizeH="0" baseline="0" noProof="0" dirty="0">
                      <a:ln w="0"/>
                      <a:solidFill>
                        <a:srgbClr val="1D8900"/>
                      </a:solidFill>
                      <a:effectLst/>
                      <a:uLnTx/>
                      <a:uFillTx/>
                      <a:ea typeface="+mn-ea"/>
                      <a:cs typeface="+mn-cs"/>
                    </a:rPr>
                    <a:t>10.2.0.0/16</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52" name="Graphic 51">
                  <a:extLst>
                    <a:ext uri="{FF2B5EF4-FFF2-40B4-BE49-F238E27FC236}">
                      <a16:creationId xmlns:a16="http://schemas.microsoft.com/office/drawing/2014/main" id="{D520BE1D-BEDD-4F98-AFE7-879FAFEF4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3451" y="3423802"/>
                  <a:ext cx="457200" cy="457200"/>
                </a:xfrm>
                <a:prstGeom prst="rect">
                  <a:avLst/>
                </a:prstGeom>
              </p:spPr>
            </p:pic>
            <p:sp>
              <p:nvSpPr>
                <p:cNvPr id="53" name="TextBox 52">
                  <a:extLst>
                    <a:ext uri="{FF2B5EF4-FFF2-40B4-BE49-F238E27FC236}">
                      <a16:creationId xmlns:a16="http://schemas.microsoft.com/office/drawing/2014/main" id="{645A1178-5986-4CC0-AC09-1BF97DD2B053}"/>
                    </a:ext>
                  </a:extLst>
                </p:cNvPr>
                <p:cNvSpPr txBox="1"/>
                <p:nvPr/>
              </p:nvSpPr>
              <p:spPr>
                <a:xfrm>
                  <a:off x="-2807752" y="4063289"/>
                  <a:ext cx="577402" cy="338554"/>
                </a:xfrm>
                <a:prstGeom prst="rect">
                  <a:avLst/>
                </a:prstGeom>
                <a:noFill/>
              </p:spPr>
              <p:txBody>
                <a:bodyPr wrap="none" rtlCol="0">
                  <a:spAutoFit/>
                </a:bodyPr>
                <a:lstStyle/>
                <a:p>
                  <a:r>
                    <a:rPr lang="en-US" sz="1600" dirty="0">
                      <a:ea typeface="Amazon Ember" panose="020B0603020204020204" pitchFamily="34" charset="0"/>
                      <a:cs typeface="Amazon Ember" panose="020B0603020204020204" pitchFamily="34" charset="0"/>
                    </a:rPr>
                    <a:t>Test</a:t>
                  </a:r>
                </a:p>
              </p:txBody>
            </p:sp>
          </p:grpSp>
          <p:cxnSp>
            <p:nvCxnSpPr>
              <p:cNvPr id="56" name="Straight Arrow Connector 55">
                <a:extLst>
                  <a:ext uri="{FF2B5EF4-FFF2-40B4-BE49-F238E27FC236}">
                    <a16:creationId xmlns:a16="http://schemas.microsoft.com/office/drawing/2014/main" id="{20DF743F-AE7A-4E30-9B5E-816596482D15}"/>
                  </a:ext>
                  <a:ext uri="{C183D7F6-B498-43B3-948B-1728B52AA6E4}">
                    <adec:decorative xmlns:adec="http://schemas.microsoft.com/office/drawing/2017/decorative" val="1"/>
                  </a:ext>
                </a:extLst>
              </p:cNvPr>
              <p:cNvCxnSpPr>
                <a:cxnSpLocks/>
                <a:stCxn id="28" idx="2"/>
                <a:endCxn id="51" idx="1"/>
              </p:cNvCxnSpPr>
              <p:nvPr/>
            </p:nvCxnSpPr>
            <p:spPr>
              <a:xfrm>
                <a:off x="1295524" y="2695230"/>
                <a:ext cx="1129878" cy="2049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441CC1E-1E30-4E65-BF6C-ADBD3FDD866B}"/>
                  </a:ext>
                  <a:ext uri="{C183D7F6-B498-43B3-948B-1728B52AA6E4}">
                    <adec:decorative xmlns:adec="http://schemas.microsoft.com/office/drawing/2017/decorative" val="1"/>
                  </a:ext>
                </a:extLst>
              </p:cNvPr>
              <p:cNvCxnSpPr>
                <a:cxnSpLocks/>
                <a:stCxn id="51" idx="3"/>
                <a:endCxn id="48" idx="2"/>
              </p:cNvCxnSpPr>
              <p:nvPr/>
            </p:nvCxnSpPr>
            <p:spPr>
              <a:xfrm flipV="1">
                <a:off x="4254202" y="2695230"/>
                <a:ext cx="1143622" cy="2049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10B6B24-8299-4A42-9EB2-1BC20978E168}"/>
                </a:ext>
              </a:extLst>
            </p:cNvPr>
            <p:cNvSpPr txBox="1"/>
            <p:nvPr/>
          </p:nvSpPr>
          <p:spPr>
            <a:xfrm>
              <a:off x="2442764" y="1769787"/>
              <a:ext cx="1794081" cy="923330"/>
            </a:xfrm>
            <a:prstGeom prst="rect">
              <a:avLst/>
            </a:prstGeom>
            <a:noFill/>
          </p:spPr>
          <p:txBody>
            <a:bodyPr wrap="none" rtlCol="0">
              <a:spAutoFit/>
            </a:bodyPr>
            <a:lstStyle/>
            <a:p>
              <a:pPr algn="ctr"/>
              <a:r>
                <a:rPr lang="en-US" dirty="0">
                  <a:ea typeface="Amazon Ember Light" panose="020B0403020204020204" pitchFamily="34" charset="0"/>
                  <a:cs typeface="Amazon Ember Light" panose="020B0403020204020204" pitchFamily="34" charset="0"/>
                </a:rPr>
                <a:t>Development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and Production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are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not</a:t>
              </a:r>
              <a:r>
                <a:rPr lang="en-US" dirty="0">
                  <a:ea typeface="Amazon Ember Light" panose="020B0403020204020204" pitchFamily="34" charset="0"/>
                  <a:cs typeface="Amazon Ember Light" panose="020B0403020204020204" pitchFamily="34" charset="0"/>
                </a:rPr>
                <a:t> peered</a:t>
              </a:r>
              <a:endParaRPr lang="en-US" sz="2000" dirty="0">
                <a:ea typeface="Amazon Ember Light" panose="020B0403020204020204" pitchFamily="34" charset="0"/>
                <a:cs typeface="Amazon Ember Light" panose="020B0403020204020204" pitchFamily="34" charset="0"/>
              </a:endParaRPr>
            </a:p>
          </p:txBody>
        </p:sp>
        <p:sp>
          <p:nvSpPr>
            <p:cNvPr id="66" name="TextBox 65">
              <a:extLst>
                <a:ext uri="{FF2B5EF4-FFF2-40B4-BE49-F238E27FC236}">
                  <a16:creationId xmlns:a16="http://schemas.microsoft.com/office/drawing/2014/main" id="{D9D9A53A-9BCE-4762-902F-233351005DF6}"/>
                </a:ext>
              </a:extLst>
            </p:cNvPr>
            <p:cNvSpPr txBox="1"/>
            <p:nvPr/>
          </p:nvSpPr>
          <p:spPr>
            <a:xfrm>
              <a:off x="-78305" y="3380845"/>
              <a:ext cx="1927989" cy="92333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Development and Test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are peered</a:t>
              </a:r>
              <a:endParaRPr lang="en-US" sz="2000" dirty="0">
                <a:ea typeface="Amazon Ember Light" panose="020B0403020204020204" pitchFamily="34" charset="0"/>
                <a:cs typeface="Amazon Ember Light" panose="020B0403020204020204" pitchFamily="34" charset="0"/>
              </a:endParaRPr>
            </a:p>
          </p:txBody>
        </p:sp>
        <p:sp>
          <p:nvSpPr>
            <p:cNvPr id="67" name="TextBox 66">
              <a:extLst>
                <a:ext uri="{FF2B5EF4-FFF2-40B4-BE49-F238E27FC236}">
                  <a16:creationId xmlns:a16="http://schemas.microsoft.com/office/drawing/2014/main" id="{5C1ACC4A-9EF4-42ED-9E2B-F560614BE26E}"/>
                </a:ext>
              </a:extLst>
            </p:cNvPr>
            <p:cNvSpPr txBox="1"/>
            <p:nvPr/>
          </p:nvSpPr>
          <p:spPr>
            <a:xfrm>
              <a:off x="4795661" y="3380845"/>
              <a:ext cx="1828800" cy="92333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Production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and Test</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are peered</a:t>
              </a:r>
              <a:endParaRPr lang="en-US" sz="2000" dirty="0">
                <a:ea typeface="Amazon Ember Light" panose="020B0403020204020204" pitchFamily="34" charset="0"/>
                <a:cs typeface="Amazon Ember Light" panose="020B0403020204020204" pitchFamily="34" charset="0"/>
              </a:endParaRPr>
            </a:p>
          </p:txBody>
        </p:sp>
      </p:grpSp>
      <p:sp>
        <p:nvSpPr>
          <p:cNvPr id="63" name="TextBox 62">
            <a:extLst>
              <a:ext uri="{FF2B5EF4-FFF2-40B4-BE49-F238E27FC236}">
                <a16:creationId xmlns:a16="http://schemas.microsoft.com/office/drawing/2014/main" id="{6793914F-51D2-4E66-A28F-72FC1A0E148B}"/>
              </a:ext>
            </a:extLst>
          </p:cNvPr>
          <p:cNvSpPr txBox="1"/>
          <p:nvPr/>
        </p:nvSpPr>
        <p:spPr>
          <a:xfrm>
            <a:off x="7333627" y="1413460"/>
            <a:ext cx="4630366" cy="5262979"/>
          </a:xfrm>
          <a:prstGeom prst="rect">
            <a:avLst/>
          </a:prstGeom>
          <a:noFill/>
        </p:spPr>
        <p:txBody>
          <a:bodyPr wrap="square" rtlCol="0">
            <a:spAutoFit/>
          </a:bodyPr>
          <a:lstStyle/>
          <a:p>
            <a:pPr marL="457200" indent="-457200">
              <a:buClr>
                <a:schemeClr val="tx1"/>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private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IP addresses</a:t>
            </a:r>
          </a:p>
          <a:p>
            <a:pPr marL="457200" indent="-457200">
              <a:buClr>
                <a:schemeClr val="tx1"/>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Can be established between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different AWS accounts</a:t>
            </a:r>
          </a:p>
          <a:p>
            <a:pPr marL="457200" indent="-457200">
              <a:buClr>
                <a:schemeClr val="tx1"/>
              </a:buClr>
              <a:buFont typeface="Arial" panose="020B0604020202020204" pitchFamily="34" charset="0"/>
              <a:buChar char="•"/>
            </a:pP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Cannot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have overlapping CIDR blocks</a:t>
            </a:r>
            <a:endPar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buClr>
                <a:schemeClr val="tx1"/>
              </a:buClr>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Can have only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one peering resource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between any two VPCs</a:t>
            </a:r>
          </a:p>
          <a:p>
            <a:pPr marL="457200" indent="-457200">
              <a:buClr>
                <a:schemeClr val="tx1"/>
              </a:buClr>
              <a:buFont typeface="Arial" panose="020B0604020202020204" pitchFamily="34" charset="0"/>
              <a:buChar char="•"/>
            </a:pP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not support transitive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peering relationships</a:t>
            </a:r>
            <a:endPar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Footer Placeholder 3">
            <a:extLst>
              <a:ext uri="{FF2B5EF4-FFF2-40B4-BE49-F238E27FC236}">
                <a16:creationId xmlns:a16="http://schemas.microsoft.com/office/drawing/2014/main" id="{26D50697-5376-4DE3-92DD-590E1EBDDA7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15" name="Slide Number Placeholder 14">
            <a:extLst>
              <a:ext uri="{FF2B5EF4-FFF2-40B4-BE49-F238E27FC236}">
                <a16:creationId xmlns:a16="http://schemas.microsoft.com/office/drawing/2014/main" id="{3E50DABC-D8AE-451B-B6F6-91F520E0CBB9}"/>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Tree>
    <p:custDataLst>
      <p:tags r:id="rId1"/>
    </p:custDataLst>
    <p:extLst>
      <p:ext uri="{BB962C8B-B14F-4D97-AF65-F5344CB8AC3E}">
        <p14:creationId xmlns:p14="http://schemas.microsoft.com/office/powerpoint/2010/main" val="149688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0CE5-3F99-D443-9509-882479D0DBF8}"/>
              </a:ext>
            </a:extLst>
          </p:cNvPr>
          <p:cNvSpPr>
            <a:spLocks noGrp="1"/>
          </p:cNvSpPr>
          <p:nvPr>
            <p:ph type="title"/>
          </p:nvPr>
        </p:nvSpPr>
        <p:spPr/>
        <p:txBody>
          <a:bodyPr>
            <a:normAutofit fontScale="90000"/>
          </a:bodyPr>
          <a:lstStyle/>
          <a:p>
            <a:r>
              <a:rPr lang="en-US" dirty="0"/>
              <a:t>Considerations for peering multiple VPCs</a:t>
            </a:r>
          </a:p>
        </p:txBody>
      </p:sp>
      <p:sp>
        <p:nvSpPr>
          <p:cNvPr id="5" name="Content Placeholder 4">
            <a:extLst>
              <a:ext uri="{FF2B5EF4-FFF2-40B4-BE49-F238E27FC236}">
                <a16:creationId xmlns:a16="http://schemas.microsoft.com/office/drawing/2014/main" id="{49EE1C85-F5E9-4B59-9B64-1427193DD126}"/>
              </a:ext>
            </a:extLst>
          </p:cNvPr>
          <p:cNvSpPr>
            <a:spLocks noGrp="1"/>
          </p:cNvSpPr>
          <p:nvPr>
            <p:ph idx="1"/>
          </p:nvPr>
        </p:nvSpPr>
        <p:spPr>
          <a:xfrm>
            <a:off x="316230" y="2233749"/>
            <a:ext cx="11559540" cy="3943214"/>
          </a:xfrm>
        </p:spPr>
        <p:txBody>
          <a:bodyPr/>
          <a:lstStyle/>
          <a:p>
            <a:pPr marL="0" indent="0" algn="ctr">
              <a:buNone/>
            </a:pPr>
            <a:r>
              <a:rPr lang="en-US" sz="2400" dirty="0"/>
              <a:t>When you connect multiple VPCs, consider these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network design principles</a:t>
            </a:r>
            <a:r>
              <a:rPr lang="en-US" sz="2400" dirty="0"/>
              <a:t>:</a:t>
            </a:r>
          </a:p>
          <a:p>
            <a:pPr algn="ctr"/>
            <a:endParaRPr lang="en-US" sz="2400" dirty="0"/>
          </a:p>
        </p:txBody>
      </p:sp>
      <p:sp>
        <p:nvSpPr>
          <p:cNvPr id="16" name="TextBox 15">
            <a:extLst>
              <a:ext uri="{FF2B5EF4-FFF2-40B4-BE49-F238E27FC236}">
                <a16:creationId xmlns:a16="http://schemas.microsoft.com/office/drawing/2014/main" id="{7634297E-895C-F445-964A-FDACEB6BDC8D}"/>
              </a:ext>
            </a:extLst>
          </p:cNvPr>
          <p:cNvSpPr txBox="1"/>
          <p:nvPr/>
        </p:nvSpPr>
        <p:spPr>
          <a:xfrm>
            <a:off x="1950648" y="3830711"/>
            <a:ext cx="1828800"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Only connect essential VPCs</a:t>
            </a:r>
          </a:p>
        </p:txBody>
      </p:sp>
      <p:pic>
        <p:nvPicPr>
          <p:cNvPr id="13" name="Graphic 12">
            <a:extLst>
              <a:ext uri="{FF2B5EF4-FFF2-40B4-BE49-F238E27FC236}">
                <a16:creationId xmlns:a16="http://schemas.microsoft.com/office/drawing/2014/main" id="{2D60AD5C-2781-4AA9-A457-1FACDC8D7C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9471" y="3727454"/>
            <a:ext cx="914400" cy="914400"/>
          </a:xfrm>
          <a:prstGeom prst="rect">
            <a:avLst/>
          </a:prstGeom>
        </p:spPr>
      </p:pic>
      <p:sp>
        <p:nvSpPr>
          <p:cNvPr id="17" name="TextBox 16">
            <a:extLst>
              <a:ext uri="{FF2B5EF4-FFF2-40B4-BE49-F238E27FC236}">
                <a16:creationId xmlns:a16="http://schemas.microsoft.com/office/drawing/2014/main" id="{AB378518-CF5D-1D4B-BC51-21E621FBC127}"/>
              </a:ext>
            </a:extLst>
          </p:cNvPr>
          <p:cNvSpPr txBox="1"/>
          <p:nvPr/>
        </p:nvSpPr>
        <p:spPr>
          <a:xfrm>
            <a:off x="6963776" y="3830711"/>
            <a:ext cx="2194560" cy="707886"/>
          </a:xfrm>
          <a:prstGeom prst="rect">
            <a:avLst/>
          </a:prstGeom>
          <a:noFill/>
        </p:spPr>
        <p:txBody>
          <a:bodyPr wrap="squar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Make sure your solution can scale</a:t>
            </a:r>
          </a:p>
        </p:txBody>
      </p:sp>
      <p:pic>
        <p:nvPicPr>
          <p:cNvPr id="21" name="Picture 20">
            <a:extLst>
              <a:ext uri="{FF2B5EF4-FFF2-40B4-BE49-F238E27FC236}">
                <a16:creationId xmlns:a16="http://schemas.microsoft.com/office/drawing/2014/main" id="{5044D03D-A5C8-8847-ADE1-CB804904BCE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123009" y="3621902"/>
            <a:ext cx="1118343" cy="1125504"/>
          </a:xfrm>
          <a:prstGeom prst="rect">
            <a:avLst/>
          </a:prstGeom>
        </p:spPr>
      </p:pic>
      <p:sp>
        <p:nvSpPr>
          <p:cNvPr id="3" name="Footer Placeholder 2">
            <a:extLst>
              <a:ext uri="{FF2B5EF4-FFF2-40B4-BE49-F238E27FC236}">
                <a16:creationId xmlns:a16="http://schemas.microsoft.com/office/drawing/2014/main" id="{20A6299B-2CBD-4FFA-AA01-03453AA85BD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E2DE218-1345-468B-A3A2-45B826764065}"/>
              </a:ext>
            </a:extLst>
          </p:cNvPr>
          <p:cNvSpPr>
            <a:spLocks noGrp="1"/>
          </p:cNvSpPr>
          <p:nvPr>
            <p:ph type="sldNum" sz="quarter" idx="12"/>
          </p:nvPr>
        </p:nvSpPr>
        <p:spPr/>
        <p:txBody>
          <a:bodyPr/>
          <a:lstStyle/>
          <a:p>
            <a:fld id="{B6A95138-A96E-2F42-A959-2EFD44FE4AB7}" type="slidenum">
              <a:rPr lang="en-US" smtClean="0"/>
              <a:t>23</a:t>
            </a:fld>
            <a:endParaRPr lang="en-US" dirty="0"/>
          </a:p>
        </p:txBody>
      </p:sp>
    </p:spTree>
    <p:custDataLst>
      <p:tags r:id="rId1"/>
    </p:custDataLst>
    <p:extLst>
      <p:ext uri="{BB962C8B-B14F-4D97-AF65-F5344CB8AC3E}">
        <p14:creationId xmlns:p14="http://schemas.microsoft.com/office/powerpoint/2010/main" val="2408886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CF62B9-EFF4-47AD-B309-ED4915F93C87}"/>
              </a:ext>
            </a:extLst>
          </p:cNvPr>
          <p:cNvSpPr>
            <a:spLocks noGrp="1"/>
          </p:cNvSpPr>
          <p:nvPr>
            <p:ph type="title"/>
          </p:nvPr>
        </p:nvSpPr>
        <p:spPr/>
        <p:txBody>
          <a:bodyPr/>
          <a:lstStyle/>
          <a:p>
            <a:r>
              <a:rPr lang="en-US" sz="3600" dirty="0"/>
              <a:t>Example: VPC peering for shared resources</a:t>
            </a:r>
          </a:p>
        </p:txBody>
      </p:sp>
      <p:grpSp>
        <p:nvGrpSpPr>
          <p:cNvPr id="3" name="Group 2" descr="architectural diagram showing vpc peering between multiple vpcs in two regions and a data center connected to a vpc via vpn.">
            <a:extLst>
              <a:ext uri="{FF2B5EF4-FFF2-40B4-BE49-F238E27FC236}">
                <a16:creationId xmlns:a16="http://schemas.microsoft.com/office/drawing/2014/main" id="{BD7958DE-F4E4-43E1-B7DB-4EBBE73FD1AC}"/>
              </a:ext>
            </a:extLst>
          </p:cNvPr>
          <p:cNvGrpSpPr/>
          <p:nvPr/>
        </p:nvGrpSpPr>
        <p:grpSpPr>
          <a:xfrm>
            <a:off x="621748" y="1442476"/>
            <a:ext cx="10948504" cy="4867632"/>
            <a:chOff x="419099" y="1442476"/>
            <a:chExt cx="10948504" cy="4867632"/>
          </a:xfrm>
        </p:grpSpPr>
        <p:pic>
          <p:nvPicPr>
            <p:cNvPr id="27" name="Graphic 26">
              <a:extLst>
                <a:ext uri="{FF2B5EF4-FFF2-40B4-BE49-F238E27FC236}">
                  <a16:creationId xmlns:a16="http://schemas.microsoft.com/office/drawing/2014/main" id="{63FD9C4C-0731-499E-9DAF-A8BD0CD7FBC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96097" y="4432975"/>
              <a:ext cx="457200" cy="457200"/>
            </a:xfrm>
            <a:prstGeom prst="rect">
              <a:avLst/>
            </a:prstGeom>
          </p:spPr>
        </p:pic>
        <p:pic>
          <p:nvPicPr>
            <p:cNvPr id="8" name="Graphic 7">
              <a:extLst>
                <a:ext uri="{FF2B5EF4-FFF2-40B4-BE49-F238E27FC236}">
                  <a16:creationId xmlns:a16="http://schemas.microsoft.com/office/drawing/2014/main" id="{94A58D05-CD1D-4804-86A3-B6141AFCAD0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8840" y="3154892"/>
              <a:ext cx="469900" cy="469900"/>
            </a:xfrm>
            <a:prstGeom prst="rect">
              <a:avLst/>
            </a:prstGeom>
          </p:spPr>
        </p:pic>
        <p:sp>
          <p:nvSpPr>
            <p:cNvPr id="21" name="Rectangle 20">
              <a:extLst>
                <a:ext uri="{FF2B5EF4-FFF2-40B4-BE49-F238E27FC236}">
                  <a16:creationId xmlns:a16="http://schemas.microsoft.com/office/drawing/2014/main" id="{FC3D04B7-481D-4A9F-99BB-4A62EC72633A}"/>
                </a:ext>
              </a:extLst>
            </p:cNvPr>
            <p:cNvSpPr/>
            <p:nvPr/>
          </p:nvSpPr>
          <p:spPr>
            <a:xfrm>
              <a:off x="419099" y="1442476"/>
              <a:ext cx="6263979" cy="3869061"/>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 A</a:t>
              </a:r>
            </a:p>
          </p:txBody>
        </p:sp>
        <p:pic>
          <p:nvPicPr>
            <p:cNvPr id="22" name="Graphic 21">
              <a:extLst>
                <a:ext uri="{FF2B5EF4-FFF2-40B4-BE49-F238E27FC236}">
                  <a16:creationId xmlns:a16="http://schemas.microsoft.com/office/drawing/2014/main" id="{3921A8FC-58D5-4D86-B3C4-FC4B929594C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100" y="1442476"/>
              <a:ext cx="457200" cy="457200"/>
            </a:xfrm>
            <a:prstGeom prst="rect">
              <a:avLst/>
            </a:prstGeom>
          </p:spPr>
        </p:pic>
        <p:grpSp>
          <p:nvGrpSpPr>
            <p:cNvPr id="53" name="Group 52">
              <a:extLst>
                <a:ext uri="{FF2B5EF4-FFF2-40B4-BE49-F238E27FC236}">
                  <a16:creationId xmlns:a16="http://schemas.microsoft.com/office/drawing/2014/main" id="{54453392-0B0A-41B8-BBF8-FE761063D103}"/>
                </a:ext>
              </a:extLst>
            </p:cNvPr>
            <p:cNvGrpSpPr/>
            <p:nvPr/>
          </p:nvGrpSpPr>
          <p:grpSpPr>
            <a:xfrm>
              <a:off x="2750729" y="1584390"/>
              <a:ext cx="1371600" cy="1097280"/>
              <a:chOff x="3665127" y="1809858"/>
              <a:chExt cx="1371600" cy="1097280"/>
            </a:xfrm>
          </p:grpSpPr>
          <p:sp>
            <p:nvSpPr>
              <p:cNvPr id="23" name="Rectangle 22">
                <a:extLst>
                  <a:ext uri="{FF2B5EF4-FFF2-40B4-BE49-F238E27FC236}">
                    <a16:creationId xmlns:a16="http://schemas.microsoft.com/office/drawing/2014/main" id="{AF16A2B5-A0AF-4FD1-9EC0-E135CD0BCD6D}"/>
                  </a:ext>
                </a:extLst>
              </p:cNvPr>
              <p:cNvSpPr/>
              <p:nvPr/>
            </p:nvSpPr>
            <p:spPr>
              <a:xfrm>
                <a:off x="3665127" y="180985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24" name="Graphic 23">
                <a:extLst>
                  <a:ext uri="{FF2B5EF4-FFF2-40B4-BE49-F238E27FC236}">
                    <a16:creationId xmlns:a16="http://schemas.microsoft.com/office/drawing/2014/main" id="{BF55545F-AF60-4D3C-A871-3F0F19EF0EA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65127" y="1809859"/>
                <a:ext cx="457200" cy="457200"/>
              </a:xfrm>
              <a:prstGeom prst="rect">
                <a:avLst/>
              </a:prstGeom>
            </p:spPr>
          </p:pic>
          <p:pic>
            <p:nvPicPr>
              <p:cNvPr id="25" name="Graphic 24">
                <a:extLst>
                  <a:ext uri="{FF2B5EF4-FFF2-40B4-BE49-F238E27FC236}">
                    <a16:creationId xmlns:a16="http://schemas.microsoft.com/office/drawing/2014/main" id="{85A090CD-1F0D-4408-8F3C-E211740AB30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5977" y="2320986"/>
                <a:ext cx="469900" cy="469900"/>
              </a:xfrm>
              <a:prstGeom prst="rect">
                <a:avLst/>
              </a:prstGeom>
            </p:spPr>
          </p:pic>
        </p:grpSp>
        <p:sp>
          <p:nvSpPr>
            <p:cNvPr id="16" name="Rectangle 15">
              <a:extLst>
                <a:ext uri="{FF2B5EF4-FFF2-40B4-BE49-F238E27FC236}">
                  <a16:creationId xmlns:a16="http://schemas.microsoft.com/office/drawing/2014/main" id="{76A038FF-D547-4428-89DF-7E5BA77B4BF1}"/>
                </a:ext>
              </a:extLst>
            </p:cNvPr>
            <p:cNvSpPr/>
            <p:nvPr/>
          </p:nvSpPr>
          <p:spPr>
            <a:xfrm>
              <a:off x="7792351" y="1455002"/>
              <a:ext cx="1828800" cy="173736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Region B</a:t>
              </a:r>
            </a:p>
          </p:txBody>
        </p:sp>
        <p:pic>
          <p:nvPicPr>
            <p:cNvPr id="17" name="Graphic 16">
              <a:extLst>
                <a:ext uri="{FF2B5EF4-FFF2-40B4-BE49-F238E27FC236}">
                  <a16:creationId xmlns:a16="http://schemas.microsoft.com/office/drawing/2014/main" id="{EB1F0E3E-BE9C-42FE-9081-75BB1B11DB1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2353" y="1455003"/>
              <a:ext cx="457200" cy="457200"/>
            </a:xfrm>
            <a:prstGeom prst="rect">
              <a:avLst/>
            </a:prstGeom>
          </p:spPr>
        </p:pic>
        <p:sp>
          <p:nvSpPr>
            <p:cNvPr id="18" name="Rectangle 17">
              <a:extLst>
                <a:ext uri="{FF2B5EF4-FFF2-40B4-BE49-F238E27FC236}">
                  <a16:creationId xmlns:a16="http://schemas.microsoft.com/office/drawing/2014/main" id="{813EA6F4-B8FA-4CFA-A09F-57DAE231E9DB}"/>
                </a:ext>
              </a:extLst>
            </p:cNvPr>
            <p:cNvSpPr/>
            <p:nvPr/>
          </p:nvSpPr>
          <p:spPr>
            <a:xfrm>
              <a:off x="8112391" y="2004677"/>
              <a:ext cx="1371600" cy="107249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9" name="Graphic 18">
              <a:extLst>
                <a:ext uri="{FF2B5EF4-FFF2-40B4-BE49-F238E27FC236}">
                  <a16:creationId xmlns:a16="http://schemas.microsoft.com/office/drawing/2014/main" id="{BB22191B-8887-408A-8C63-82E6549B08F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12391" y="2004678"/>
              <a:ext cx="457200" cy="457200"/>
            </a:xfrm>
            <a:prstGeom prst="rect">
              <a:avLst/>
            </a:prstGeom>
          </p:spPr>
        </p:pic>
        <p:pic>
          <p:nvPicPr>
            <p:cNvPr id="20" name="Graphic 19">
              <a:extLst>
                <a:ext uri="{FF2B5EF4-FFF2-40B4-BE49-F238E27FC236}">
                  <a16:creationId xmlns:a16="http://schemas.microsoft.com/office/drawing/2014/main" id="{391FBA58-2654-4216-B6D3-612847863D5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63241" y="2510923"/>
              <a:ext cx="469900" cy="469900"/>
            </a:xfrm>
            <a:prstGeom prst="rect">
              <a:avLst/>
            </a:prstGeom>
          </p:spPr>
        </p:pic>
        <p:sp>
          <p:nvSpPr>
            <p:cNvPr id="11" name="TextBox 10">
              <a:extLst>
                <a:ext uri="{FF2B5EF4-FFF2-40B4-BE49-F238E27FC236}">
                  <a16:creationId xmlns:a16="http://schemas.microsoft.com/office/drawing/2014/main" id="{9897A468-2278-4704-8394-393A81F092C5}"/>
                </a:ext>
              </a:extLst>
            </p:cNvPr>
            <p:cNvSpPr txBox="1"/>
            <p:nvPr/>
          </p:nvSpPr>
          <p:spPr>
            <a:xfrm>
              <a:off x="6822422" y="3644276"/>
              <a:ext cx="86273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cxnSp>
          <p:nvCxnSpPr>
            <p:cNvPr id="12" name="Straight Arrow Connector 11">
              <a:extLst>
                <a:ext uri="{FF2B5EF4-FFF2-40B4-BE49-F238E27FC236}">
                  <a16:creationId xmlns:a16="http://schemas.microsoft.com/office/drawing/2014/main" id="{F5397FE4-457A-47F7-B18E-8A70F33B820F}"/>
                </a:ext>
              </a:extLst>
            </p:cNvPr>
            <p:cNvCxnSpPr>
              <a:cxnSpLocks/>
              <a:stCxn id="33" idx="3"/>
              <a:endCxn id="20" idx="1"/>
            </p:cNvCxnSpPr>
            <p:nvPr/>
          </p:nvCxnSpPr>
          <p:spPr>
            <a:xfrm flipV="1">
              <a:off x="5650442" y="2745873"/>
              <a:ext cx="2912799" cy="13292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867FA9F-9E92-4130-94D8-FB52B42BF023}"/>
                </a:ext>
              </a:extLst>
            </p:cNvPr>
            <p:cNvSpPr/>
            <p:nvPr/>
          </p:nvSpPr>
          <p:spPr>
            <a:xfrm>
              <a:off x="9596097" y="4432973"/>
              <a:ext cx="1765300" cy="1645920"/>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On-premises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data center</a:t>
              </a:r>
            </a:p>
          </p:txBody>
        </p:sp>
        <p:pic>
          <p:nvPicPr>
            <p:cNvPr id="28" name="Graphic 27">
              <a:extLst>
                <a:ext uri="{FF2B5EF4-FFF2-40B4-BE49-F238E27FC236}">
                  <a16:creationId xmlns:a16="http://schemas.microsoft.com/office/drawing/2014/main" id="{A2B0884F-B96D-4377-A582-A99B44B877D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22824" y="5268382"/>
              <a:ext cx="469900" cy="469900"/>
            </a:xfrm>
            <a:prstGeom prst="rect">
              <a:avLst/>
            </a:prstGeom>
          </p:spPr>
        </p:pic>
        <p:pic>
          <p:nvPicPr>
            <p:cNvPr id="29" name="Graphic 28">
              <a:extLst>
                <a:ext uri="{FF2B5EF4-FFF2-40B4-BE49-F238E27FC236}">
                  <a16:creationId xmlns:a16="http://schemas.microsoft.com/office/drawing/2014/main" id="{3EC4833A-B0E5-42E4-BF7F-57C76DAEA7A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5785" y="5268382"/>
              <a:ext cx="469900" cy="469900"/>
            </a:xfrm>
            <a:prstGeom prst="rect">
              <a:avLst/>
            </a:prstGeom>
          </p:spPr>
        </p:pic>
        <p:grpSp>
          <p:nvGrpSpPr>
            <p:cNvPr id="56" name="Group 55">
              <a:extLst>
                <a:ext uri="{FF2B5EF4-FFF2-40B4-BE49-F238E27FC236}">
                  <a16:creationId xmlns:a16="http://schemas.microsoft.com/office/drawing/2014/main" id="{DC8DC3A6-421B-4AC8-B16E-3FA92A31F1D8}"/>
                </a:ext>
              </a:extLst>
            </p:cNvPr>
            <p:cNvGrpSpPr/>
            <p:nvPr/>
          </p:nvGrpSpPr>
          <p:grpSpPr>
            <a:xfrm>
              <a:off x="4501092" y="3326448"/>
              <a:ext cx="1828800" cy="1371600"/>
              <a:chOff x="4501092" y="3000772"/>
              <a:chExt cx="1828800" cy="1371600"/>
            </a:xfrm>
          </p:grpSpPr>
          <p:sp>
            <p:nvSpPr>
              <p:cNvPr id="31" name="Rectangle 30">
                <a:extLst>
                  <a:ext uri="{FF2B5EF4-FFF2-40B4-BE49-F238E27FC236}">
                    <a16:creationId xmlns:a16="http://schemas.microsoft.com/office/drawing/2014/main" id="{069A037B-1EC3-40E0-83EE-B5ACB97B6D3F}"/>
                  </a:ext>
                </a:extLst>
              </p:cNvPr>
              <p:cNvSpPr/>
              <p:nvPr/>
            </p:nvSpPr>
            <p:spPr>
              <a:xfrm>
                <a:off x="4501092" y="3000772"/>
                <a:ext cx="1828800" cy="1371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Services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2" name="Graphic 31">
                <a:extLst>
                  <a:ext uri="{FF2B5EF4-FFF2-40B4-BE49-F238E27FC236}">
                    <a16:creationId xmlns:a16="http://schemas.microsoft.com/office/drawing/2014/main" id="{2B6A9780-9FDC-452F-90D5-77B1E375C52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01092" y="3000774"/>
                <a:ext cx="457200" cy="457200"/>
              </a:xfrm>
              <a:prstGeom prst="rect">
                <a:avLst/>
              </a:prstGeom>
            </p:spPr>
          </p:pic>
          <p:pic>
            <p:nvPicPr>
              <p:cNvPr id="33" name="Graphic 32">
                <a:extLst>
                  <a:ext uri="{FF2B5EF4-FFF2-40B4-BE49-F238E27FC236}">
                    <a16:creationId xmlns:a16="http://schemas.microsoft.com/office/drawing/2014/main" id="{3F3FBC79-9710-49B7-8057-CB5BB5E176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0542" y="3514467"/>
                <a:ext cx="469900" cy="469900"/>
              </a:xfrm>
              <a:prstGeom prst="rect">
                <a:avLst/>
              </a:prstGeom>
            </p:spPr>
          </p:pic>
        </p:grpSp>
        <p:grpSp>
          <p:nvGrpSpPr>
            <p:cNvPr id="55" name="Group 54">
              <a:extLst>
                <a:ext uri="{FF2B5EF4-FFF2-40B4-BE49-F238E27FC236}">
                  <a16:creationId xmlns:a16="http://schemas.microsoft.com/office/drawing/2014/main" id="{90133E9A-0947-4FE5-826A-431480994577}"/>
                </a:ext>
              </a:extLst>
            </p:cNvPr>
            <p:cNvGrpSpPr/>
            <p:nvPr/>
          </p:nvGrpSpPr>
          <p:grpSpPr>
            <a:xfrm>
              <a:off x="2322041" y="3329014"/>
              <a:ext cx="1371600" cy="1097280"/>
              <a:chOff x="3054864" y="3003338"/>
              <a:chExt cx="1371600" cy="1097280"/>
            </a:xfrm>
          </p:grpSpPr>
          <p:sp>
            <p:nvSpPr>
              <p:cNvPr id="34" name="Rectangle 33">
                <a:extLst>
                  <a:ext uri="{FF2B5EF4-FFF2-40B4-BE49-F238E27FC236}">
                    <a16:creationId xmlns:a16="http://schemas.microsoft.com/office/drawing/2014/main" id="{F60DD2B5-B23C-48C0-97C6-6F6DEBBA7790}"/>
                  </a:ext>
                </a:extLst>
              </p:cNvPr>
              <p:cNvSpPr/>
              <p:nvPr/>
            </p:nvSpPr>
            <p:spPr>
              <a:xfrm>
                <a:off x="3054864" y="300333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mj-lt"/>
                    <a:ea typeface="+mn-ea"/>
                    <a:cs typeface="+mn-cs"/>
                  </a:rPr>
                  <a:t> VPC</a:t>
                </a:r>
                <a:endParaRPr kumimoji="0" lang="en-US" sz="1200" b="0" i="0" u="none" strike="noStrike" kern="0" cap="none" spc="0" normalizeH="0" baseline="0" noProof="0" dirty="0">
                  <a:ln w="0"/>
                  <a:solidFill>
                    <a:srgbClr val="1D8900"/>
                  </a:solidFill>
                  <a:effectLst/>
                  <a:uLnTx/>
                  <a:uFillTx/>
                  <a:latin typeface="+mj-lt"/>
                  <a:ea typeface="+mn-ea"/>
                  <a:cs typeface="+mn-cs"/>
                </a:endParaRPr>
              </a:p>
            </p:txBody>
          </p:sp>
          <p:pic>
            <p:nvPicPr>
              <p:cNvPr id="35" name="Graphic 34">
                <a:extLst>
                  <a:ext uri="{FF2B5EF4-FFF2-40B4-BE49-F238E27FC236}">
                    <a16:creationId xmlns:a16="http://schemas.microsoft.com/office/drawing/2014/main" id="{6F155855-BC15-4389-960A-EDA167FDCE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54864" y="3003340"/>
                <a:ext cx="457200" cy="457200"/>
              </a:xfrm>
              <a:prstGeom prst="rect">
                <a:avLst/>
              </a:prstGeom>
            </p:spPr>
          </p:pic>
          <p:pic>
            <p:nvPicPr>
              <p:cNvPr id="36" name="Graphic 35">
                <a:extLst>
                  <a:ext uri="{FF2B5EF4-FFF2-40B4-BE49-F238E27FC236}">
                    <a16:creationId xmlns:a16="http://schemas.microsoft.com/office/drawing/2014/main" id="{885CFCB4-8161-41E2-8834-67394CB4BEE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5714" y="3514467"/>
                <a:ext cx="469900" cy="469900"/>
              </a:xfrm>
              <a:prstGeom prst="rect">
                <a:avLst/>
              </a:prstGeom>
            </p:spPr>
          </p:pic>
        </p:grpSp>
        <p:sp>
          <p:nvSpPr>
            <p:cNvPr id="40" name="TextBox 39">
              <a:extLst>
                <a:ext uri="{FF2B5EF4-FFF2-40B4-BE49-F238E27FC236}">
                  <a16:creationId xmlns:a16="http://schemas.microsoft.com/office/drawing/2014/main" id="{5155EA95-35CB-482F-943C-216F392BD340}"/>
                </a:ext>
              </a:extLst>
            </p:cNvPr>
            <p:cNvSpPr txBox="1"/>
            <p:nvPr/>
          </p:nvSpPr>
          <p:spPr>
            <a:xfrm>
              <a:off x="495211" y="4720288"/>
              <a:ext cx="1577828"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Public web application</a:t>
              </a:r>
            </a:p>
          </p:txBody>
        </p:sp>
        <p:grpSp>
          <p:nvGrpSpPr>
            <p:cNvPr id="54" name="Group 53">
              <a:extLst>
                <a:ext uri="{FF2B5EF4-FFF2-40B4-BE49-F238E27FC236}">
                  <a16:creationId xmlns:a16="http://schemas.microsoft.com/office/drawing/2014/main" id="{BB76EA1A-E1C5-4DCB-95F4-D10EF4CE958D}"/>
                </a:ext>
              </a:extLst>
            </p:cNvPr>
            <p:cNvGrpSpPr/>
            <p:nvPr/>
          </p:nvGrpSpPr>
          <p:grpSpPr>
            <a:xfrm>
              <a:off x="598325" y="3329014"/>
              <a:ext cx="1371600" cy="1097280"/>
              <a:chOff x="616883" y="3003338"/>
              <a:chExt cx="1371600" cy="1097280"/>
            </a:xfrm>
          </p:grpSpPr>
          <p:sp>
            <p:nvSpPr>
              <p:cNvPr id="37" name="Rectangle 36">
                <a:extLst>
                  <a:ext uri="{FF2B5EF4-FFF2-40B4-BE49-F238E27FC236}">
                    <a16:creationId xmlns:a16="http://schemas.microsoft.com/office/drawing/2014/main" id="{F4CF885E-2736-4530-AE12-B617F9C52797}"/>
                  </a:ext>
                </a:extLst>
              </p:cNvPr>
              <p:cNvSpPr/>
              <p:nvPr/>
            </p:nvSpPr>
            <p:spPr>
              <a:xfrm>
                <a:off x="616883" y="3003338"/>
                <a:ext cx="1371600" cy="10972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38" name="Graphic 37">
                <a:extLst>
                  <a:ext uri="{FF2B5EF4-FFF2-40B4-BE49-F238E27FC236}">
                    <a16:creationId xmlns:a16="http://schemas.microsoft.com/office/drawing/2014/main" id="{0119213D-DBF4-43C1-9705-6FEF9EB739B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6883" y="3003340"/>
                <a:ext cx="457200" cy="457200"/>
              </a:xfrm>
              <a:prstGeom prst="rect">
                <a:avLst/>
              </a:prstGeom>
            </p:spPr>
          </p:pic>
          <p:pic>
            <p:nvPicPr>
              <p:cNvPr id="41" name="Graphic 40">
                <a:extLst>
                  <a:ext uri="{FF2B5EF4-FFF2-40B4-BE49-F238E27FC236}">
                    <a16:creationId xmlns:a16="http://schemas.microsoft.com/office/drawing/2014/main" id="{9E47A399-0602-4322-A067-95E9C2A0FA4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7733" y="3514467"/>
                <a:ext cx="469900" cy="469900"/>
              </a:xfrm>
              <a:prstGeom prst="rect">
                <a:avLst/>
              </a:prstGeom>
            </p:spPr>
          </p:pic>
        </p:grpSp>
        <p:sp>
          <p:nvSpPr>
            <p:cNvPr id="42" name="TextBox 41">
              <a:extLst>
                <a:ext uri="{FF2B5EF4-FFF2-40B4-BE49-F238E27FC236}">
                  <a16:creationId xmlns:a16="http://schemas.microsoft.com/office/drawing/2014/main" id="{8078CCD5-B3B7-4F50-B8FF-48A2AE994EF5}"/>
                </a:ext>
              </a:extLst>
            </p:cNvPr>
            <p:cNvSpPr txBox="1"/>
            <p:nvPr/>
          </p:nvSpPr>
          <p:spPr>
            <a:xfrm>
              <a:off x="2336022" y="4719495"/>
              <a:ext cx="134363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Internal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1</a:t>
              </a:r>
            </a:p>
          </p:txBody>
        </p:sp>
        <p:sp>
          <p:nvSpPr>
            <p:cNvPr id="43" name="TextBox 42">
              <a:extLst>
                <a:ext uri="{FF2B5EF4-FFF2-40B4-BE49-F238E27FC236}">
                  <a16:creationId xmlns:a16="http://schemas.microsoft.com/office/drawing/2014/main" id="{54ED7789-566E-4420-BD06-04DFC30D337A}"/>
                </a:ext>
              </a:extLst>
            </p:cNvPr>
            <p:cNvSpPr txBox="1"/>
            <p:nvPr/>
          </p:nvSpPr>
          <p:spPr>
            <a:xfrm>
              <a:off x="990656" y="2037657"/>
              <a:ext cx="1463863"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Internal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2</a:t>
              </a:r>
            </a:p>
          </p:txBody>
        </p:sp>
        <p:pic>
          <p:nvPicPr>
            <p:cNvPr id="45" name="Graphic 44">
              <a:extLst>
                <a:ext uri="{FF2B5EF4-FFF2-40B4-BE49-F238E27FC236}">
                  <a16:creationId xmlns:a16="http://schemas.microsoft.com/office/drawing/2014/main" id="{D1143057-F3FA-4273-B1BB-A938301393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2832" y="2790717"/>
              <a:ext cx="469900" cy="469900"/>
            </a:xfrm>
            <a:prstGeom prst="rect">
              <a:avLst/>
            </a:prstGeom>
          </p:spPr>
        </p:pic>
        <p:sp>
          <p:nvSpPr>
            <p:cNvPr id="47" name="TextBox 46">
              <a:extLst>
                <a:ext uri="{FF2B5EF4-FFF2-40B4-BE49-F238E27FC236}">
                  <a16:creationId xmlns:a16="http://schemas.microsoft.com/office/drawing/2014/main" id="{8D13D695-4055-431C-879D-9919AAF8C635}"/>
                </a:ext>
              </a:extLst>
            </p:cNvPr>
            <p:cNvSpPr txBox="1"/>
            <p:nvPr/>
          </p:nvSpPr>
          <p:spPr>
            <a:xfrm>
              <a:off x="10023966" y="2453486"/>
              <a:ext cx="134363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Internal</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3</a:t>
              </a:r>
            </a:p>
          </p:txBody>
        </p:sp>
        <p:cxnSp>
          <p:nvCxnSpPr>
            <p:cNvPr id="50" name="Straight Connector 49">
              <a:extLst>
                <a:ext uri="{FF2B5EF4-FFF2-40B4-BE49-F238E27FC236}">
                  <a16:creationId xmlns:a16="http://schemas.microsoft.com/office/drawing/2014/main" id="{87892C12-2458-4D8C-BE89-F3DEBE2B5F54}"/>
                </a:ext>
              </a:extLst>
            </p:cNvPr>
            <p:cNvCxnSpPr>
              <a:stCxn id="43" idx="3"/>
              <a:endCxn id="25" idx="1"/>
            </p:cNvCxnSpPr>
            <p:nvPr/>
          </p:nvCxnSpPr>
          <p:spPr>
            <a:xfrm>
              <a:off x="2454519" y="2330045"/>
              <a:ext cx="747060" cy="423"/>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0A4FEF81-F3E1-42D2-BA8F-820D5333A9F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0257" y="3851175"/>
              <a:ext cx="469900" cy="469900"/>
            </a:xfrm>
            <a:prstGeom prst="rect">
              <a:avLst/>
            </a:prstGeom>
          </p:spPr>
        </p:pic>
        <p:cxnSp>
          <p:nvCxnSpPr>
            <p:cNvPr id="58" name="Straight Arrow Connector 57">
              <a:extLst>
                <a:ext uri="{FF2B5EF4-FFF2-40B4-BE49-F238E27FC236}">
                  <a16:creationId xmlns:a16="http://schemas.microsoft.com/office/drawing/2014/main" id="{96915F25-58BA-42A2-B9C0-09E6A49FA0DF}"/>
                </a:ext>
              </a:extLst>
            </p:cNvPr>
            <p:cNvCxnSpPr>
              <a:cxnSpLocks/>
              <a:stCxn id="25" idx="2"/>
              <a:endCxn id="33" idx="0"/>
            </p:cNvCxnSpPr>
            <p:nvPr/>
          </p:nvCxnSpPr>
          <p:spPr>
            <a:xfrm>
              <a:off x="3436529" y="2565418"/>
              <a:ext cx="1978963" cy="127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F6E2EF6-195E-4DB9-85F2-B613D90D70D8}"/>
                </a:ext>
              </a:extLst>
            </p:cNvPr>
            <p:cNvCxnSpPr>
              <a:cxnSpLocks/>
              <a:stCxn id="36" idx="3"/>
              <a:endCxn id="33" idx="1"/>
            </p:cNvCxnSpPr>
            <p:nvPr/>
          </p:nvCxnSpPr>
          <p:spPr>
            <a:xfrm>
              <a:off x="3242791" y="4075093"/>
              <a:ext cx="19377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5C77E6F9-1213-44B0-B2E8-1F1076636C9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1147" y="5268382"/>
              <a:ext cx="469900" cy="469900"/>
            </a:xfrm>
            <a:prstGeom prst="rect">
              <a:avLst/>
            </a:prstGeom>
          </p:spPr>
        </p:pic>
        <p:pic>
          <p:nvPicPr>
            <p:cNvPr id="68" name="Graphic 67">
              <a:extLst>
                <a:ext uri="{FF2B5EF4-FFF2-40B4-BE49-F238E27FC236}">
                  <a16:creationId xmlns:a16="http://schemas.microsoft.com/office/drawing/2014/main" id="{8C235E36-D405-487D-B2FD-26FCBFAF933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74775" y="5281769"/>
              <a:ext cx="469900" cy="469900"/>
            </a:xfrm>
            <a:prstGeom prst="rect">
              <a:avLst/>
            </a:prstGeom>
          </p:spPr>
        </p:pic>
        <p:cxnSp>
          <p:nvCxnSpPr>
            <p:cNvPr id="70" name="Connector: Elbow 69">
              <a:extLst>
                <a:ext uri="{FF2B5EF4-FFF2-40B4-BE49-F238E27FC236}">
                  <a16:creationId xmlns:a16="http://schemas.microsoft.com/office/drawing/2014/main" id="{F1F2F538-ED82-4271-BCD4-150D786248E3}"/>
                </a:ext>
              </a:extLst>
            </p:cNvPr>
            <p:cNvCxnSpPr>
              <a:cxnSpLocks/>
              <a:stCxn id="68" idx="1"/>
              <a:endCxn id="82" idx="2"/>
            </p:cNvCxnSpPr>
            <p:nvPr/>
          </p:nvCxnSpPr>
          <p:spPr>
            <a:xfrm rot="10800000">
              <a:off x="5415491" y="4892413"/>
              <a:ext cx="1759284" cy="6243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4BE54C-1C33-4978-B01F-FBC467E9E974}"/>
                </a:ext>
              </a:extLst>
            </p:cNvPr>
            <p:cNvCxnSpPr>
              <a:stCxn id="68" idx="3"/>
              <a:endCxn id="67" idx="1"/>
            </p:cNvCxnSpPr>
            <p:nvPr/>
          </p:nvCxnSpPr>
          <p:spPr>
            <a:xfrm flipV="1">
              <a:off x="7644675" y="5503332"/>
              <a:ext cx="1716472" cy="1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174A19D-AB2A-4380-9F8B-1DAA827E327D}"/>
                </a:ext>
              </a:extLst>
            </p:cNvPr>
            <p:cNvSpPr txBox="1"/>
            <p:nvPr/>
          </p:nvSpPr>
          <p:spPr>
            <a:xfrm>
              <a:off x="6819660" y="5725333"/>
              <a:ext cx="1180130"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pic>
          <p:nvPicPr>
            <p:cNvPr id="82" name="Graphic 81">
              <a:extLst>
                <a:ext uri="{FF2B5EF4-FFF2-40B4-BE49-F238E27FC236}">
                  <a16:creationId xmlns:a16="http://schemas.microsoft.com/office/drawing/2014/main" id="{B0DC299D-3122-463D-8024-F807CD8FC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80541" y="4422513"/>
              <a:ext cx="469900" cy="469900"/>
            </a:xfrm>
            <a:prstGeom prst="rect">
              <a:avLst/>
            </a:prstGeom>
          </p:spPr>
        </p:pic>
        <p:cxnSp>
          <p:nvCxnSpPr>
            <p:cNvPr id="85" name="Straight Connector 84">
              <a:extLst>
                <a:ext uri="{FF2B5EF4-FFF2-40B4-BE49-F238E27FC236}">
                  <a16:creationId xmlns:a16="http://schemas.microsoft.com/office/drawing/2014/main" id="{60ACC0E3-B116-4E36-BA27-392D86EF1627}"/>
                </a:ext>
              </a:extLst>
            </p:cNvPr>
            <p:cNvCxnSpPr>
              <a:cxnSpLocks/>
              <a:stCxn id="40" idx="0"/>
              <a:endCxn id="41" idx="2"/>
            </p:cNvCxnSpPr>
            <p:nvPr/>
          </p:nvCxnSpPr>
          <p:spPr>
            <a:xfrm flipV="1">
              <a:off x="1284125" y="4310043"/>
              <a:ext cx="0" cy="410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24B1C8-52EC-4B23-AE38-CDB628FE36EB}"/>
                </a:ext>
              </a:extLst>
            </p:cNvPr>
            <p:cNvCxnSpPr>
              <a:stCxn id="36" idx="2"/>
              <a:endCxn id="42" idx="0"/>
            </p:cNvCxnSpPr>
            <p:nvPr/>
          </p:nvCxnSpPr>
          <p:spPr>
            <a:xfrm>
              <a:off x="3007841" y="4310043"/>
              <a:ext cx="0" cy="409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D6E2384-9592-4458-A941-E612836512AB}"/>
                </a:ext>
              </a:extLst>
            </p:cNvPr>
            <p:cNvCxnSpPr>
              <a:cxnSpLocks/>
              <a:stCxn id="20" idx="3"/>
              <a:endCxn id="47" idx="1"/>
            </p:cNvCxnSpPr>
            <p:nvPr/>
          </p:nvCxnSpPr>
          <p:spPr>
            <a:xfrm>
              <a:off x="9033141" y="2745873"/>
              <a:ext cx="990825" cy="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BFE4F01-FEA0-42AC-BB2E-C5C2F95A90C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0C4EC5B-24E6-47BE-8CF0-D6CDDCA4F2D0}"/>
              </a:ext>
            </a:extLst>
          </p:cNvPr>
          <p:cNvSpPr>
            <a:spLocks noGrp="1"/>
          </p:cNvSpPr>
          <p:nvPr>
            <p:ph type="sldNum" sz="quarter" idx="12"/>
          </p:nvPr>
        </p:nvSpPr>
        <p:spPr/>
        <p:txBody>
          <a:bodyPr/>
          <a:lstStyle/>
          <a:p>
            <a:fld id="{B6A95138-A96E-2F42-A959-2EFD44FE4AB7}" type="slidenum">
              <a:rPr lang="en-US" smtClean="0"/>
              <a:t>24</a:t>
            </a:fld>
            <a:endParaRPr lang="en-US" dirty="0"/>
          </a:p>
        </p:txBody>
      </p:sp>
    </p:spTree>
    <p:custDataLst>
      <p:tags r:id="rId1"/>
    </p:custDataLst>
    <p:extLst>
      <p:ext uri="{BB962C8B-B14F-4D97-AF65-F5344CB8AC3E}">
        <p14:creationId xmlns:p14="http://schemas.microsoft.com/office/powerpoint/2010/main" val="482194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VPC peering is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one-to-one networking connection between two VPCs</a:t>
            </a:r>
            <a:r>
              <a:rPr lang="en-US" sz="2400" dirty="0">
                <a:latin typeface="+mn-lt"/>
              </a:rPr>
              <a:t> that enables you to route traffic between them privately</a:t>
            </a:r>
          </a:p>
          <a:p>
            <a:r>
              <a:rPr lang="en-US" sz="2400" dirty="0">
                <a:latin typeface="+mn-lt"/>
              </a:rPr>
              <a:t>You can establish peering relationships between VPCs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across different AWS Regions</a:t>
            </a:r>
            <a:endParaRPr lang="en-US" sz="2400" dirty="0">
              <a:latin typeface="+mn-lt"/>
            </a:endParaRPr>
          </a:p>
          <a:p>
            <a:r>
              <a:rPr lang="en-US" sz="2400" dirty="0">
                <a:latin typeface="+mn-lt"/>
              </a:rPr>
              <a:t>VPC peering connections – </a:t>
            </a:r>
          </a:p>
          <a:p>
            <a:pPr lvl="1"/>
            <a:r>
              <a:rPr lang="en-US" sz="1800" dirty="0">
                <a:latin typeface="+mn-lt"/>
              </a:rPr>
              <a:t>Use private IP addresses</a:t>
            </a:r>
          </a:p>
          <a:p>
            <a:pPr lvl="1"/>
            <a:r>
              <a:rPr lang="en-US" sz="1800" dirty="0">
                <a:latin typeface="+mn-lt"/>
              </a:rPr>
              <a:t>Can be established between different AWS accounts</a:t>
            </a:r>
          </a:p>
          <a:p>
            <a:pPr lvl="1"/>
            <a:r>
              <a:rPr lang="en-US" sz="1800" dirty="0">
                <a:latin typeface="+mn-lt"/>
              </a:rPr>
              <a:t>Cannot have overlapping CIDR blocks</a:t>
            </a:r>
          </a:p>
          <a:p>
            <a:pPr lvl="1"/>
            <a:r>
              <a:rPr lang="en-US" sz="1800" dirty="0">
                <a:latin typeface="+mn-lt"/>
              </a:rPr>
              <a:t>Can have only one peering resource between any two VPCs</a:t>
            </a:r>
          </a:p>
          <a:p>
            <a:pPr lvl="1"/>
            <a:r>
              <a:rPr lang="en-US" sz="1800" dirty="0">
                <a:latin typeface="+mn-lt"/>
              </a:rPr>
              <a:t>Do not support transitive peering relationships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25</a:t>
            </a:fld>
            <a:endParaRPr lang="en-US" dirty="0"/>
          </a:p>
        </p:txBody>
      </p:sp>
    </p:spTree>
    <p:custDataLst>
      <p:tags r:id="rId1"/>
    </p:custDataLst>
    <p:extLst>
      <p:ext uri="{BB962C8B-B14F-4D97-AF65-F5344CB8AC3E}">
        <p14:creationId xmlns:p14="http://schemas.microsoft.com/office/powerpoint/2010/main" val="110920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7 – Guided Lab: </a:t>
            </a:r>
            <a:br>
              <a:rPr lang="en-US" dirty="0">
                <a:latin typeface="+mj-lt"/>
              </a:rPr>
            </a:br>
            <a:r>
              <a:rPr lang="en-US" dirty="0">
                <a:latin typeface="+mj-lt"/>
              </a:rPr>
              <a:t>Creating a VPC Peering Connection</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140996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a:t>
            </a:r>
            <a:r>
              <a:rPr lang="en-US">
                <a:latin typeface="+mj-lt"/>
              </a:rPr>
              <a:t>lab: Tasks</a:t>
            </a:r>
            <a:endParaRPr lang="en-US" dirty="0">
              <a:latin typeface="+mj-lt"/>
            </a:endParaRP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Create a peering connection between two VPCs</a:t>
            </a:r>
          </a:p>
          <a:p>
            <a:pPr marL="514350" indent="-514350">
              <a:buFont typeface="+mj-lt"/>
              <a:buAutoNum type="arabicPeriod"/>
            </a:pPr>
            <a:r>
              <a:rPr lang="en-US" dirty="0">
                <a:latin typeface="+mn-lt"/>
              </a:rPr>
              <a:t>Configure route tables to send traffic to the peering connection</a:t>
            </a:r>
          </a:p>
          <a:p>
            <a:pPr marL="514350" indent="-514350">
              <a:buFont typeface="+mj-lt"/>
              <a:buAutoNum type="arabicPeriod"/>
            </a:pPr>
            <a:r>
              <a:rPr lang="en-US" dirty="0">
                <a:latin typeface="+mn-lt"/>
              </a:rPr>
              <a:t>Test the peering connection</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330625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Final product </a:t>
            </a:r>
          </a:p>
        </p:txBody>
      </p:sp>
      <p:grpSp>
        <p:nvGrpSpPr>
          <p:cNvPr id="20" name="Group 19" descr="architecture diagram of a peering connection between an application server in the public subnet of the lab vpc and a MySQL database instance in the private subnet of a second vpc.">
            <a:extLst>
              <a:ext uri="{FF2B5EF4-FFF2-40B4-BE49-F238E27FC236}">
                <a16:creationId xmlns:a16="http://schemas.microsoft.com/office/drawing/2014/main" id="{58C49EF7-EB3C-4E31-88CC-3DD181A63CA8}"/>
              </a:ext>
            </a:extLst>
          </p:cNvPr>
          <p:cNvGrpSpPr/>
          <p:nvPr/>
        </p:nvGrpSpPr>
        <p:grpSpPr>
          <a:xfrm>
            <a:off x="324688" y="1170771"/>
            <a:ext cx="11542625" cy="5215232"/>
            <a:chOff x="483120" y="1170771"/>
            <a:chExt cx="11542625" cy="5215232"/>
          </a:xfrm>
        </p:grpSpPr>
        <p:sp>
          <p:nvSpPr>
            <p:cNvPr id="28" name="Rectangle 27">
              <a:extLst>
                <a:ext uri="{FF2B5EF4-FFF2-40B4-BE49-F238E27FC236}">
                  <a16:creationId xmlns:a16="http://schemas.microsoft.com/office/drawing/2014/main" id="{067ECED8-EE9A-44BD-997A-FDECCB9A4DA1}"/>
                </a:ext>
              </a:extLst>
            </p:cNvPr>
            <p:cNvSpPr/>
            <p:nvPr/>
          </p:nvSpPr>
          <p:spPr>
            <a:xfrm>
              <a:off x="483120" y="1852299"/>
              <a:ext cx="11542625" cy="453370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29" name="Graphic 28">
              <a:extLst>
                <a:ext uri="{FF2B5EF4-FFF2-40B4-BE49-F238E27FC236}">
                  <a16:creationId xmlns:a16="http://schemas.microsoft.com/office/drawing/2014/main" id="{BB17CBD8-2457-4A5C-A353-7E966A99A5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121" y="1852300"/>
              <a:ext cx="457200" cy="457200"/>
            </a:xfrm>
            <a:prstGeom prst="rect">
              <a:avLst/>
            </a:prstGeom>
          </p:spPr>
        </p:pic>
        <p:sp>
          <p:nvSpPr>
            <p:cNvPr id="24" name="Rectangle 23">
              <a:extLst>
                <a:ext uri="{FF2B5EF4-FFF2-40B4-BE49-F238E27FC236}">
                  <a16:creationId xmlns:a16="http://schemas.microsoft.com/office/drawing/2014/main" id="{71AA383B-D492-424A-B447-C1215693039E}"/>
                </a:ext>
              </a:extLst>
            </p:cNvPr>
            <p:cNvSpPr/>
            <p:nvPr/>
          </p:nvSpPr>
          <p:spPr>
            <a:xfrm>
              <a:off x="1789601" y="4592856"/>
              <a:ext cx="26517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br>
                <a:rPr kumimoji="0" lang="en-US" sz="1600" b="0" i="0" u="none" strike="noStrike" kern="0" cap="none" spc="0" normalizeH="0" baseline="0" noProof="0" dirty="0">
                  <a:ln>
                    <a:noFill/>
                  </a:ln>
                  <a:solidFill>
                    <a:srgbClr val="007CBC"/>
                  </a:solidFill>
                  <a:effectLst/>
                  <a:uLnTx/>
                  <a:uFillTx/>
                  <a:ea typeface="+mn-ea"/>
                  <a:cs typeface="+mn-cs"/>
                </a:rPr>
              </a:br>
              <a:r>
                <a:rPr kumimoji="0" lang="en-US" sz="1600" b="0" i="0" u="none" strike="noStrike" kern="0" cap="none" spc="0" normalizeH="0" baseline="0" noProof="0" dirty="0">
                  <a:ln>
                    <a:noFill/>
                  </a:ln>
                  <a:solidFill>
                    <a:srgbClr val="007CBC"/>
                  </a:solidFill>
                  <a:effectLst/>
                  <a:uLnTx/>
                  <a:uFillTx/>
                  <a:ea typeface="+mn-ea"/>
                  <a:cs typeface="+mn-cs"/>
                </a:rPr>
                <a:t>   10.0.2.0/23</a:t>
              </a:r>
            </a:p>
          </p:txBody>
        </p:sp>
        <p:pic>
          <p:nvPicPr>
            <p:cNvPr id="25" name="Graphic 24">
              <a:extLst>
                <a:ext uri="{FF2B5EF4-FFF2-40B4-BE49-F238E27FC236}">
                  <a16:creationId xmlns:a16="http://schemas.microsoft.com/office/drawing/2014/main" id="{E41446D1-11E1-472B-A35B-9E1EF5E5EE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89602" y="4590497"/>
              <a:ext cx="457200" cy="457200"/>
            </a:xfrm>
            <a:prstGeom prst="rect">
              <a:avLst/>
            </a:prstGeom>
          </p:spPr>
        </p:pic>
        <p:sp>
          <p:nvSpPr>
            <p:cNvPr id="30" name="Rectangle 29">
              <a:extLst>
                <a:ext uri="{FF2B5EF4-FFF2-40B4-BE49-F238E27FC236}">
                  <a16:creationId xmlns:a16="http://schemas.microsoft.com/office/drawing/2014/main" id="{CAFD7388-35C2-404F-AB02-2E783FF8E1FA}"/>
                </a:ext>
              </a:extLst>
            </p:cNvPr>
            <p:cNvSpPr/>
            <p:nvPr/>
          </p:nvSpPr>
          <p:spPr>
            <a:xfrm>
              <a:off x="700812" y="2625736"/>
              <a:ext cx="4531244"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Lab VPC: 10.0.0.0/16</a:t>
              </a:r>
            </a:p>
          </p:txBody>
        </p:sp>
        <p:pic>
          <p:nvPicPr>
            <p:cNvPr id="31" name="Graphic 30">
              <a:extLst>
                <a:ext uri="{FF2B5EF4-FFF2-40B4-BE49-F238E27FC236}">
                  <a16:creationId xmlns:a16="http://schemas.microsoft.com/office/drawing/2014/main" id="{B05ED159-8343-481F-B1E1-A84235CEE1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12" y="2625736"/>
              <a:ext cx="457200" cy="457200"/>
            </a:xfrm>
            <a:prstGeom prst="rect">
              <a:avLst/>
            </a:prstGeom>
          </p:spPr>
        </p:pic>
        <p:pic>
          <p:nvPicPr>
            <p:cNvPr id="32" name="Graphic 31">
              <a:extLst>
                <a:ext uri="{FF2B5EF4-FFF2-40B4-BE49-F238E27FC236}">
                  <a16:creationId xmlns:a16="http://schemas.microsoft.com/office/drawing/2014/main" id="{004712D0-FAE2-44B1-A463-5DEC8FE8FD1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61785" y="2369767"/>
              <a:ext cx="469900" cy="469900"/>
            </a:xfrm>
            <a:prstGeom prst="rect">
              <a:avLst/>
            </a:prstGeom>
          </p:spPr>
        </p:pic>
        <p:pic>
          <p:nvPicPr>
            <p:cNvPr id="33" name="Graphic 32">
              <a:extLst>
                <a:ext uri="{FF2B5EF4-FFF2-40B4-BE49-F238E27FC236}">
                  <a16:creationId xmlns:a16="http://schemas.microsoft.com/office/drawing/2014/main" id="{3CCDC858-94D9-49C3-9D1A-36D473916A1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2290" y="1170771"/>
              <a:ext cx="640080" cy="640080"/>
            </a:xfrm>
            <a:prstGeom prst="rect">
              <a:avLst/>
            </a:prstGeom>
          </p:spPr>
        </p:pic>
        <p:sp>
          <p:nvSpPr>
            <p:cNvPr id="34" name="Rectangle 33">
              <a:extLst>
                <a:ext uri="{FF2B5EF4-FFF2-40B4-BE49-F238E27FC236}">
                  <a16:creationId xmlns:a16="http://schemas.microsoft.com/office/drawing/2014/main" id="{EB0CB635-D171-4C42-933E-0D6ACFBDF9D6}"/>
                </a:ext>
              </a:extLst>
            </p:cNvPr>
            <p:cNvSpPr/>
            <p:nvPr/>
          </p:nvSpPr>
          <p:spPr>
            <a:xfrm>
              <a:off x="1306124" y="2229104"/>
              <a:ext cx="3618714" cy="40233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sp>
          <p:nvSpPr>
            <p:cNvPr id="26" name="Rectangle 25">
              <a:extLst>
                <a:ext uri="{FF2B5EF4-FFF2-40B4-BE49-F238E27FC236}">
                  <a16:creationId xmlns:a16="http://schemas.microsoft.com/office/drawing/2014/main" id="{D1E38323-DF2B-44FB-AB28-F789C929F058}"/>
                </a:ext>
              </a:extLst>
            </p:cNvPr>
            <p:cNvSpPr/>
            <p:nvPr/>
          </p:nvSpPr>
          <p:spPr>
            <a:xfrm>
              <a:off x="1789601" y="3013645"/>
              <a:ext cx="26517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br>
                <a:rPr kumimoji="0" lang="en-US" sz="1600" b="0" i="0" u="none" strike="noStrike" kern="0" cap="none" spc="0" normalizeH="0" baseline="0" noProof="0" dirty="0">
                  <a:ln>
                    <a:noFill/>
                  </a:ln>
                  <a:solidFill>
                    <a:srgbClr val="1D8900"/>
                  </a:solidFill>
                  <a:effectLst/>
                  <a:uLnTx/>
                  <a:uFillTx/>
                  <a:ea typeface="+mn-ea"/>
                  <a:cs typeface="+mn-cs"/>
                </a:rPr>
              </a:br>
              <a:r>
                <a:rPr kumimoji="0" lang="en-US" sz="1600" b="0" i="0" u="none" strike="noStrike" kern="0" cap="none" spc="0" normalizeH="0" baseline="0" noProof="0" dirty="0">
                  <a:ln>
                    <a:noFill/>
                  </a:ln>
                  <a:solidFill>
                    <a:srgbClr val="1D8900"/>
                  </a:solidFill>
                  <a:effectLst/>
                  <a:uLnTx/>
                  <a:uFillTx/>
                  <a:ea typeface="+mn-ea"/>
                  <a:cs typeface="+mn-cs"/>
                </a:rPr>
                <a:t>   10.0.0.0/24</a:t>
              </a:r>
            </a:p>
          </p:txBody>
        </p:sp>
        <p:pic>
          <p:nvPicPr>
            <p:cNvPr id="27" name="Graphic 26">
              <a:extLst>
                <a:ext uri="{FF2B5EF4-FFF2-40B4-BE49-F238E27FC236}">
                  <a16:creationId xmlns:a16="http://schemas.microsoft.com/office/drawing/2014/main" id="{36F06475-5B40-4253-AF30-D598B1F682D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9601" y="3011286"/>
              <a:ext cx="457200" cy="457200"/>
            </a:xfrm>
            <a:prstGeom prst="rect">
              <a:avLst/>
            </a:prstGeom>
          </p:spPr>
        </p:pic>
        <p:pic>
          <p:nvPicPr>
            <p:cNvPr id="35" name="Graphic 34">
              <a:extLst>
                <a:ext uri="{FF2B5EF4-FFF2-40B4-BE49-F238E27FC236}">
                  <a16:creationId xmlns:a16="http://schemas.microsoft.com/office/drawing/2014/main" id="{5CC1F184-61A6-4DC1-B884-92FED463D12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61065" y="3874274"/>
              <a:ext cx="469900" cy="469900"/>
            </a:xfrm>
            <a:prstGeom prst="rect">
              <a:avLst/>
            </a:prstGeom>
          </p:spPr>
        </p:pic>
        <p:sp>
          <p:nvSpPr>
            <p:cNvPr id="9" name="TextBox 8">
              <a:extLst>
                <a:ext uri="{FF2B5EF4-FFF2-40B4-BE49-F238E27FC236}">
                  <a16:creationId xmlns:a16="http://schemas.microsoft.com/office/drawing/2014/main" id="{B6982000-F52C-49E9-8B9A-D1D196EC6D07}"/>
                </a:ext>
              </a:extLst>
            </p:cNvPr>
            <p:cNvSpPr txBox="1"/>
            <p:nvPr/>
          </p:nvSpPr>
          <p:spPr>
            <a:xfrm>
              <a:off x="2179045" y="3813963"/>
              <a:ext cx="1247456"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Application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server</a:t>
              </a:r>
            </a:p>
          </p:txBody>
        </p:sp>
        <p:sp>
          <p:nvSpPr>
            <p:cNvPr id="40" name="TextBox 39">
              <a:extLst>
                <a:ext uri="{FF2B5EF4-FFF2-40B4-BE49-F238E27FC236}">
                  <a16:creationId xmlns:a16="http://schemas.microsoft.com/office/drawing/2014/main" id="{E67E40C6-6295-470E-813E-7CAB0DBF74B8}"/>
                </a:ext>
              </a:extLst>
            </p:cNvPr>
            <p:cNvSpPr txBox="1"/>
            <p:nvPr/>
          </p:nvSpPr>
          <p:spPr>
            <a:xfrm>
              <a:off x="3881241" y="2312330"/>
              <a:ext cx="952504"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Internet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sp>
          <p:nvSpPr>
            <p:cNvPr id="41" name="TextBox 40">
              <a:extLst>
                <a:ext uri="{FF2B5EF4-FFF2-40B4-BE49-F238E27FC236}">
                  <a16:creationId xmlns:a16="http://schemas.microsoft.com/office/drawing/2014/main" id="{42435818-F672-43A6-B140-1FA71D531033}"/>
                </a:ext>
              </a:extLst>
            </p:cNvPr>
            <p:cNvSpPr txBox="1"/>
            <p:nvPr/>
          </p:nvSpPr>
          <p:spPr>
            <a:xfrm>
              <a:off x="3881241" y="1321534"/>
              <a:ext cx="898003"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Internet</a:t>
              </a:r>
            </a:p>
          </p:txBody>
        </p:sp>
        <p:cxnSp>
          <p:nvCxnSpPr>
            <p:cNvPr id="11" name="Straight Connector 10">
              <a:extLst>
                <a:ext uri="{FF2B5EF4-FFF2-40B4-BE49-F238E27FC236}">
                  <a16:creationId xmlns:a16="http://schemas.microsoft.com/office/drawing/2014/main" id="{3A6ADD2A-9C38-4D03-897A-2537078763EF}"/>
                </a:ext>
              </a:extLst>
            </p:cNvPr>
            <p:cNvCxnSpPr>
              <a:cxnSpLocks/>
              <a:stCxn id="35" idx="0"/>
              <a:endCxn id="32" idx="2"/>
            </p:cNvCxnSpPr>
            <p:nvPr/>
          </p:nvCxnSpPr>
          <p:spPr>
            <a:xfrm flipV="1">
              <a:off x="3596015" y="2839667"/>
              <a:ext cx="720" cy="1034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08285F-1342-441F-9538-A5BF3224F102}"/>
                </a:ext>
              </a:extLst>
            </p:cNvPr>
            <p:cNvCxnSpPr>
              <a:cxnSpLocks/>
              <a:stCxn id="32" idx="0"/>
              <a:endCxn id="33" idx="2"/>
            </p:cNvCxnSpPr>
            <p:nvPr/>
          </p:nvCxnSpPr>
          <p:spPr>
            <a:xfrm flipV="1">
              <a:off x="3596735" y="1810851"/>
              <a:ext cx="5595" cy="5589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C538E71-4E48-4936-A5F1-D56D39120ABE}"/>
                </a:ext>
              </a:extLst>
            </p:cNvPr>
            <p:cNvSpPr/>
            <p:nvPr/>
          </p:nvSpPr>
          <p:spPr>
            <a:xfrm>
              <a:off x="2077796" y="3570273"/>
              <a:ext cx="2075370" cy="79814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sp>
          <p:nvSpPr>
            <p:cNvPr id="38" name="Rectangle 37">
              <a:extLst>
                <a:ext uri="{FF2B5EF4-FFF2-40B4-BE49-F238E27FC236}">
                  <a16:creationId xmlns:a16="http://schemas.microsoft.com/office/drawing/2014/main" id="{87BFBC33-FF83-4F1D-AA18-9860637CC853}"/>
                </a:ext>
              </a:extLst>
            </p:cNvPr>
            <p:cNvSpPr/>
            <p:nvPr/>
          </p:nvSpPr>
          <p:spPr>
            <a:xfrm>
              <a:off x="7052660" y="3082920"/>
              <a:ext cx="201168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br>
                <a:rPr kumimoji="0" lang="en-US" sz="1600" b="0" i="0" u="none" strike="noStrike" kern="0" cap="none" spc="0" normalizeH="0" baseline="0" noProof="0" dirty="0">
                  <a:ln>
                    <a:noFill/>
                  </a:ln>
                  <a:solidFill>
                    <a:srgbClr val="007CBC"/>
                  </a:solidFill>
                  <a:effectLst/>
                  <a:uLnTx/>
                  <a:uFillTx/>
                  <a:ea typeface="+mn-ea"/>
                  <a:cs typeface="+mn-cs"/>
                </a:rPr>
              </a:br>
              <a:r>
                <a:rPr kumimoji="0" lang="en-US" sz="1600" b="0" i="0" u="none" strike="noStrike" kern="0" cap="none" spc="0" normalizeH="0" baseline="0" noProof="0" dirty="0">
                  <a:ln>
                    <a:noFill/>
                  </a:ln>
                  <a:solidFill>
                    <a:srgbClr val="007CBC"/>
                  </a:solidFill>
                  <a:effectLst/>
                  <a:uLnTx/>
                  <a:uFillTx/>
                  <a:ea typeface="+mn-ea"/>
                  <a:cs typeface="+mn-cs"/>
                </a:rPr>
                <a:t>   10.5.0.0/23</a:t>
              </a:r>
            </a:p>
          </p:txBody>
        </p:sp>
        <p:pic>
          <p:nvPicPr>
            <p:cNvPr id="39" name="Graphic 38">
              <a:extLst>
                <a:ext uri="{FF2B5EF4-FFF2-40B4-BE49-F238E27FC236}">
                  <a16:creationId xmlns:a16="http://schemas.microsoft.com/office/drawing/2014/main" id="{8095217C-E9D5-410A-A463-C8EB49BDAC2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2660" y="3082920"/>
              <a:ext cx="457200" cy="457200"/>
            </a:xfrm>
            <a:prstGeom prst="rect">
              <a:avLst/>
            </a:prstGeom>
          </p:spPr>
        </p:pic>
        <p:sp>
          <p:nvSpPr>
            <p:cNvPr id="42" name="Rectangle 41">
              <a:extLst>
                <a:ext uri="{FF2B5EF4-FFF2-40B4-BE49-F238E27FC236}">
                  <a16:creationId xmlns:a16="http://schemas.microsoft.com/office/drawing/2014/main" id="{87CDECC2-E6E5-49D8-9C6F-B6946E2BF9C6}"/>
                </a:ext>
              </a:extLst>
            </p:cNvPr>
            <p:cNvSpPr/>
            <p:nvPr/>
          </p:nvSpPr>
          <p:spPr>
            <a:xfrm>
              <a:off x="6325746" y="2653445"/>
              <a:ext cx="5447154" cy="227580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Shared VPC: 10.5.0.0/16</a:t>
              </a:r>
            </a:p>
          </p:txBody>
        </p:sp>
        <p:pic>
          <p:nvPicPr>
            <p:cNvPr id="43" name="Graphic 42">
              <a:extLst>
                <a:ext uri="{FF2B5EF4-FFF2-40B4-BE49-F238E27FC236}">
                  <a16:creationId xmlns:a16="http://schemas.microsoft.com/office/drawing/2014/main" id="{5CAE35EC-81B3-4B8B-86FD-286E85466EB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7140" y="2653445"/>
              <a:ext cx="457200" cy="457200"/>
            </a:xfrm>
            <a:prstGeom prst="rect">
              <a:avLst/>
            </a:prstGeom>
          </p:spPr>
        </p:pic>
        <p:sp>
          <p:nvSpPr>
            <p:cNvPr id="44" name="Rectangle 43">
              <a:extLst>
                <a:ext uri="{FF2B5EF4-FFF2-40B4-BE49-F238E27FC236}">
                  <a16:creationId xmlns:a16="http://schemas.microsoft.com/office/drawing/2014/main" id="{009114FE-D6C5-4A07-BCDC-2EF804F21901}"/>
                </a:ext>
              </a:extLst>
            </p:cNvPr>
            <p:cNvSpPr/>
            <p:nvPr/>
          </p:nvSpPr>
          <p:spPr>
            <a:xfrm>
              <a:off x="6931058" y="2256812"/>
              <a:ext cx="2254885" cy="277703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sp>
          <p:nvSpPr>
            <p:cNvPr id="45" name="Rectangle 44">
              <a:extLst>
                <a:ext uri="{FF2B5EF4-FFF2-40B4-BE49-F238E27FC236}">
                  <a16:creationId xmlns:a16="http://schemas.microsoft.com/office/drawing/2014/main" id="{B707F5F6-3A26-4843-9C2D-873AC7BE0C98}"/>
                </a:ext>
              </a:extLst>
            </p:cNvPr>
            <p:cNvSpPr/>
            <p:nvPr/>
          </p:nvSpPr>
          <p:spPr>
            <a:xfrm>
              <a:off x="9477215" y="3082920"/>
              <a:ext cx="201168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br>
                <a:rPr kumimoji="0" lang="en-US" sz="1600" b="0" i="0" u="none" strike="noStrike" kern="0" cap="none" spc="0" normalizeH="0" baseline="0" noProof="0" dirty="0">
                  <a:ln>
                    <a:noFill/>
                  </a:ln>
                  <a:solidFill>
                    <a:srgbClr val="007CBC"/>
                  </a:solidFill>
                  <a:effectLst/>
                  <a:uLnTx/>
                  <a:uFillTx/>
                  <a:ea typeface="+mn-ea"/>
                  <a:cs typeface="+mn-cs"/>
                </a:rPr>
              </a:br>
              <a:r>
                <a:rPr kumimoji="0" lang="en-US" sz="1600" b="0" i="0" u="none" strike="noStrike" kern="0" cap="none" spc="0" normalizeH="0" baseline="0" noProof="0" dirty="0">
                  <a:ln>
                    <a:noFill/>
                  </a:ln>
                  <a:solidFill>
                    <a:srgbClr val="007CBC"/>
                  </a:solidFill>
                  <a:effectLst/>
                  <a:uLnTx/>
                  <a:uFillTx/>
                  <a:ea typeface="+mn-ea"/>
                  <a:cs typeface="+mn-cs"/>
                </a:rPr>
                <a:t>   10.5.2.0/23</a:t>
              </a:r>
            </a:p>
          </p:txBody>
        </p:sp>
        <p:pic>
          <p:nvPicPr>
            <p:cNvPr id="46" name="Graphic 45">
              <a:extLst>
                <a:ext uri="{FF2B5EF4-FFF2-40B4-BE49-F238E27FC236}">
                  <a16:creationId xmlns:a16="http://schemas.microsoft.com/office/drawing/2014/main" id="{F875766D-E79C-4762-B3CD-6AA5CEDBF0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7216" y="3082920"/>
              <a:ext cx="457200" cy="457200"/>
            </a:xfrm>
            <a:prstGeom prst="rect">
              <a:avLst/>
            </a:prstGeom>
          </p:spPr>
        </p:pic>
        <p:sp>
          <p:nvSpPr>
            <p:cNvPr id="47" name="Rectangle 46">
              <a:extLst>
                <a:ext uri="{FF2B5EF4-FFF2-40B4-BE49-F238E27FC236}">
                  <a16:creationId xmlns:a16="http://schemas.microsoft.com/office/drawing/2014/main" id="{0ADC0ADC-AEFD-4CD3-B3B6-AA2B328BF2CC}"/>
                </a:ext>
              </a:extLst>
            </p:cNvPr>
            <p:cNvSpPr/>
            <p:nvPr/>
          </p:nvSpPr>
          <p:spPr>
            <a:xfrm>
              <a:off x="9355613" y="2270665"/>
              <a:ext cx="2254885" cy="277703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grpSp>
          <p:nvGrpSpPr>
            <p:cNvPr id="15" name="Group 14">
              <a:extLst>
                <a:ext uri="{FF2B5EF4-FFF2-40B4-BE49-F238E27FC236}">
                  <a16:creationId xmlns:a16="http://schemas.microsoft.com/office/drawing/2014/main" id="{E61BA9DD-2716-4367-806E-8F691BF8CDC9}"/>
                </a:ext>
              </a:extLst>
            </p:cNvPr>
            <p:cNvGrpSpPr/>
            <p:nvPr/>
          </p:nvGrpSpPr>
          <p:grpSpPr>
            <a:xfrm>
              <a:off x="5188836" y="3874274"/>
              <a:ext cx="1180130" cy="1054975"/>
              <a:chOff x="5188836" y="3874274"/>
              <a:chExt cx="1180130" cy="1054975"/>
            </a:xfrm>
          </p:grpSpPr>
          <p:pic>
            <p:nvPicPr>
              <p:cNvPr id="37" name="Graphic 36">
                <a:extLst>
                  <a:ext uri="{FF2B5EF4-FFF2-40B4-BE49-F238E27FC236}">
                    <a16:creationId xmlns:a16="http://schemas.microsoft.com/office/drawing/2014/main" id="{A34D124D-1819-4953-B3E7-BEC72FE6E1E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43951" y="3874274"/>
                <a:ext cx="469900" cy="469900"/>
              </a:xfrm>
              <a:prstGeom prst="rect">
                <a:avLst/>
              </a:prstGeom>
            </p:spPr>
          </p:pic>
          <p:sp>
            <p:nvSpPr>
              <p:cNvPr id="5" name="TextBox 4">
                <a:extLst>
                  <a:ext uri="{FF2B5EF4-FFF2-40B4-BE49-F238E27FC236}">
                    <a16:creationId xmlns:a16="http://schemas.microsoft.com/office/drawing/2014/main" id="{DA3C1E42-D79B-4096-9D4D-5DFE9F28B694}"/>
                  </a:ext>
                </a:extLst>
              </p:cNvPr>
              <p:cNvSpPr txBox="1"/>
              <p:nvPr/>
            </p:nvSpPr>
            <p:spPr>
              <a:xfrm>
                <a:off x="5188836" y="4344474"/>
                <a:ext cx="1180130"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Peering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connection</a:t>
                </a:r>
              </a:p>
            </p:txBody>
          </p:sp>
        </p:grpSp>
        <p:grpSp>
          <p:nvGrpSpPr>
            <p:cNvPr id="13" name="Group 12">
              <a:extLst>
                <a:ext uri="{FF2B5EF4-FFF2-40B4-BE49-F238E27FC236}">
                  <a16:creationId xmlns:a16="http://schemas.microsoft.com/office/drawing/2014/main" id="{1BB995E3-652C-4181-9DD1-DCADAF68710E}"/>
                </a:ext>
              </a:extLst>
            </p:cNvPr>
            <p:cNvGrpSpPr/>
            <p:nvPr/>
          </p:nvGrpSpPr>
          <p:grpSpPr>
            <a:xfrm>
              <a:off x="7245617" y="3874274"/>
              <a:ext cx="1625766" cy="810222"/>
              <a:chOff x="7245617" y="3874274"/>
              <a:chExt cx="1625766" cy="810222"/>
            </a:xfrm>
          </p:grpSpPr>
          <p:pic>
            <p:nvPicPr>
              <p:cNvPr id="48" name="Graphic 47">
                <a:extLst>
                  <a:ext uri="{FF2B5EF4-FFF2-40B4-BE49-F238E27FC236}">
                    <a16:creationId xmlns:a16="http://schemas.microsoft.com/office/drawing/2014/main" id="{583C536C-D126-4792-A22B-7A0F84B4E73B}"/>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23550" y="3874274"/>
                <a:ext cx="469900" cy="469900"/>
              </a:xfrm>
              <a:prstGeom prst="rect">
                <a:avLst/>
              </a:prstGeom>
            </p:spPr>
          </p:pic>
          <p:sp>
            <p:nvSpPr>
              <p:cNvPr id="49" name="TextBox 48">
                <a:extLst>
                  <a:ext uri="{FF2B5EF4-FFF2-40B4-BE49-F238E27FC236}">
                    <a16:creationId xmlns:a16="http://schemas.microsoft.com/office/drawing/2014/main" id="{D2409534-2540-4B16-A9C2-B9BE29D22E3D}"/>
                  </a:ext>
                </a:extLst>
              </p:cNvPr>
              <p:cNvSpPr txBox="1"/>
              <p:nvPr/>
            </p:nvSpPr>
            <p:spPr>
              <a:xfrm>
                <a:off x="7245617" y="4345942"/>
                <a:ext cx="1625766" cy="338554"/>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MySQL instance</a:t>
                </a:r>
              </a:p>
            </p:txBody>
          </p:sp>
        </p:grpSp>
        <p:cxnSp>
          <p:nvCxnSpPr>
            <p:cNvPr id="17" name="Straight Connector 16">
              <a:extLst>
                <a:ext uri="{FF2B5EF4-FFF2-40B4-BE49-F238E27FC236}">
                  <a16:creationId xmlns:a16="http://schemas.microsoft.com/office/drawing/2014/main" id="{819F6C57-75D0-4EDB-9C28-6F9CECE73DE5}"/>
                </a:ext>
              </a:extLst>
            </p:cNvPr>
            <p:cNvCxnSpPr>
              <a:stCxn id="35" idx="3"/>
              <a:endCxn id="37" idx="1"/>
            </p:cNvCxnSpPr>
            <p:nvPr/>
          </p:nvCxnSpPr>
          <p:spPr>
            <a:xfrm>
              <a:off x="3830965" y="4109224"/>
              <a:ext cx="171298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5ACA07-F90C-4D70-9363-10F37AAB6587}"/>
                </a:ext>
              </a:extLst>
            </p:cNvPr>
            <p:cNvCxnSpPr>
              <a:stCxn id="37" idx="3"/>
              <a:endCxn id="48" idx="1"/>
            </p:cNvCxnSpPr>
            <p:nvPr/>
          </p:nvCxnSpPr>
          <p:spPr>
            <a:xfrm>
              <a:off x="6013851" y="4109224"/>
              <a:ext cx="180969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633993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7 – Guided Lab: Creating a VPC Peering Connection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20 </a:t>
            </a: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latin typeface="+mn-lt"/>
              </a:rPr>
              <a:t>Describe how to connect an on-premises network to the Amazon Web Services (AWS) Cloud</a:t>
            </a:r>
          </a:p>
          <a:p>
            <a:r>
              <a:rPr lang="en-US" sz="2400" dirty="0">
                <a:latin typeface="+mn-lt"/>
              </a:rPr>
              <a:t>Describe how to connect VPCs in the AWS Cloud</a:t>
            </a:r>
          </a:p>
          <a:p>
            <a:r>
              <a:rPr lang="en-US" sz="2400" dirty="0">
                <a:latin typeface="+mn-lt"/>
              </a:rPr>
              <a:t>Connect VPCs in the AWS Cloud by using VPC peering</a:t>
            </a:r>
          </a:p>
          <a:p>
            <a:r>
              <a:rPr lang="en-US" sz="2400" dirty="0">
                <a:latin typeface="+mn-lt"/>
              </a:rPr>
              <a:t>Describe how to scale VPCs in the AWS Cloud</a:t>
            </a:r>
          </a:p>
          <a:p>
            <a:r>
              <a:rPr lang="en-US" sz="2400" dirty="0">
                <a:latin typeface="+mn-lt"/>
              </a:rPr>
              <a:t>Describe how to connect VPCs to supported AWS services</a:t>
            </a:r>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3349340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7: Connecting Networks</a:t>
            </a:r>
          </a:p>
        </p:txBody>
      </p:sp>
      <p:sp>
        <p:nvSpPr>
          <p:cNvPr id="2" name="Title 1"/>
          <p:cNvSpPr>
            <a:spLocks noGrp="1"/>
          </p:cNvSpPr>
          <p:nvPr>
            <p:ph type="title"/>
          </p:nvPr>
        </p:nvSpPr>
        <p:spPr>
          <a:xfrm>
            <a:off x="419100" y="3191940"/>
            <a:ext cx="11353800" cy="1049860"/>
          </a:xfrm>
        </p:spPr>
        <p:txBody>
          <a:bodyPr>
            <a:noAutofit/>
          </a:bodyPr>
          <a:lstStyle/>
          <a:p>
            <a:r>
              <a:rPr lang="en-US" sz="4000" dirty="0">
                <a:latin typeface="+mj-lt"/>
              </a:rPr>
              <a:t>Section 5: Scaling your VPC network with AWS Transit Gateway</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66478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4F6F-252A-40DF-BD96-7E6CC5BFAC4E}"/>
              </a:ext>
            </a:extLst>
          </p:cNvPr>
          <p:cNvSpPr>
            <a:spLocks noGrp="1"/>
          </p:cNvSpPr>
          <p:nvPr>
            <p:ph type="title"/>
          </p:nvPr>
        </p:nvSpPr>
        <p:spPr>
          <a:xfrm>
            <a:off x="419100" y="365125"/>
            <a:ext cx="9170044" cy="474119"/>
          </a:xfrm>
        </p:spPr>
        <p:txBody>
          <a:bodyPr/>
          <a:lstStyle/>
          <a:p>
            <a:r>
              <a:rPr lang="en-US" sz="3600" dirty="0"/>
              <a:t>Need to scale networks across multiple VPCs</a:t>
            </a:r>
          </a:p>
        </p:txBody>
      </p:sp>
      <p:sp>
        <p:nvSpPr>
          <p:cNvPr id="101" name="TextBox 100">
            <a:extLst>
              <a:ext uri="{FF2B5EF4-FFF2-40B4-BE49-F238E27FC236}">
                <a16:creationId xmlns:a16="http://schemas.microsoft.com/office/drawing/2014/main" id="{6B1F4F2B-1D0E-4626-A45E-099704699B85}"/>
              </a:ext>
            </a:extLst>
          </p:cNvPr>
          <p:cNvSpPr txBox="1"/>
          <p:nvPr/>
        </p:nvSpPr>
        <p:spPr>
          <a:xfrm>
            <a:off x="2339542" y="1285888"/>
            <a:ext cx="2026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From this…</a:t>
            </a:r>
          </a:p>
        </p:txBody>
      </p:sp>
      <p:grpSp>
        <p:nvGrpSpPr>
          <p:cNvPr id="100" name="Group 99" descr="a complicated networking environment with multiple vpn connections and multiple vpc peering connections between multiple vpcs.">
            <a:extLst>
              <a:ext uri="{FF2B5EF4-FFF2-40B4-BE49-F238E27FC236}">
                <a16:creationId xmlns:a16="http://schemas.microsoft.com/office/drawing/2014/main" id="{351C814D-C4F4-4509-AD85-7EC5467F4834}"/>
              </a:ext>
              <a:ext uri="{C183D7F6-B498-43B3-948B-1728B52AA6E4}">
                <adec:decorative xmlns:adec="http://schemas.microsoft.com/office/drawing/2017/decorative" val="0"/>
              </a:ext>
            </a:extLst>
          </p:cNvPr>
          <p:cNvGrpSpPr/>
          <p:nvPr/>
        </p:nvGrpSpPr>
        <p:grpSpPr>
          <a:xfrm>
            <a:off x="338279" y="1973584"/>
            <a:ext cx="6031448" cy="3722215"/>
            <a:chOff x="-176284" y="1247350"/>
            <a:chExt cx="6031448" cy="3722215"/>
          </a:xfrm>
        </p:grpSpPr>
        <p:cxnSp>
          <p:nvCxnSpPr>
            <p:cNvPr id="85" name="Straight Connector 84">
              <a:extLst>
                <a:ext uri="{FF2B5EF4-FFF2-40B4-BE49-F238E27FC236}">
                  <a16:creationId xmlns:a16="http://schemas.microsoft.com/office/drawing/2014/main" id="{3E277027-34D3-4104-8992-D1B8CB82EA14}"/>
                </a:ext>
              </a:extLst>
            </p:cNvPr>
            <p:cNvCxnSpPr>
              <a:cxnSpLocks/>
              <a:stCxn id="40" idx="2"/>
              <a:endCxn id="34" idx="1"/>
            </p:cNvCxnSpPr>
            <p:nvPr/>
          </p:nvCxnSpPr>
          <p:spPr>
            <a:xfrm>
              <a:off x="3465212" y="3043433"/>
              <a:ext cx="590738"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D8E029-7980-42C0-89D8-DDA412B3C51B}"/>
                </a:ext>
              </a:extLst>
            </p:cNvPr>
            <p:cNvCxnSpPr>
              <a:cxnSpLocks/>
              <a:stCxn id="22" idx="2"/>
              <a:endCxn id="28" idx="1"/>
            </p:cNvCxnSpPr>
            <p:nvPr/>
          </p:nvCxnSpPr>
          <p:spPr>
            <a:xfrm>
              <a:off x="1588711" y="3043433"/>
              <a:ext cx="744553" cy="101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95A5AD-11A1-4413-ADF6-9BB304E12C21}"/>
                </a:ext>
              </a:extLst>
            </p:cNvPr>
            <p:cNvCxnSpPr>
              <a:stCxn id="8" idx="2"/>
              <a:endCxn id="40" idx="1"/>
            </p:cNvCxnSpPr>
            <p:nvPr/>
          </p:nvCxnSpPr>
          <p:spPr>
            <a:xfrm>
              <a:off x="2561872" y="1832126"/>
              <a:ext cx="674740" cy="982707"/>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31727FE-2711-4405-AEF9-283733C78B03}"/>
                </a:ext>
              </a:extLst>
            </p:cNvPr>
            <p:cNvSpPr/>
            <p:nvPr/>
          </p:nvSpPr>
          <p:spPr>
            <a:xfrm>
              <a:off x="2567291" y="1247350"/>
              <a:ext cx="2693826" cy="3722215"/>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A6B86"/>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D9CD781F-AE21-401F-945D-426EAA6E128C}"/>
                </a:ext>
              </a:extLst>
            </p:cNvPr>
            <p:cNvGrpSpPr/>
            <p:nvPr/>
          </p:nvGrpSpPr>
          <p:grpSpPr>
            <a:xfrm>
              <a:off x="-176284" y="3652045"/>
              <a:ext cx="1180131" cy="1041975"/>
              <a:chOff x="6115881" y="4341029"/>
              <a:chExt cx="1180131" cy="1041975"/>
            </a:xfrm>
          </p:grpSpPr>
          <p:pic>
            <p:nvPicPr>
              <p:cNvPr id="7" name="Graphic 6">
                <a:extLst>
                  <a:ext uri="{FF2B5EF4-FFF2-40B4-BE49-F238E27FC236}">
                    <a16:creationId xmlns:a16="http://schemas.microsoft.com/office/drawing/2014/main" id="{710C3329-2E58-434D-B1B8-72955496FE0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7346" y="4341029"/>
                <a:ext cx="457200" cy="457200"/>
              </a:xfrm>
              <a:prstGeom prst="rect">
                <a:avLst/>
              </a:prstGeom>
            </p:spPr>
          </p:pic>
          <p:sp>
            <p:nvSpPr>
              <p:cNvPr id="10" name="TextBox 9">
                <a:extLst>
                  <a:ext uri="{FF2B5EF4-FFF2-40B4-BE49-F238E27FC236}">
                    <a16:creationId xmlns:a16="http://schemas.microsoft.com/office/drawing/2014/main" id="{68B674AE-F3D1-43E7-8A0E-967819F45F66}"/>
                  </a:ext>
                </a:extLst>
              </p:cNvPr>
              <p:cNvSpPr txBox="1"/>
              <p:nvPr/>
            </p:nvSpPr>
            <p:spPr>
              <a:xfrm>
                <a:off x="6115881" y="4798229"/>
                <a:ext cx="118013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21" name="Group 20">
              <a:extLst>
                <a:ext uri="{FF2B5EF4-FFF2-40B4-BE49-F238E27FC236}">
                  <a16:creationId xmlns:a16="http://schemas.microsoft.com/office/drawing/2014/main" id="{09343D9B-DCA1-4862-8479-6EE676AA8A7A}"/>
                </a:ext>
              </a:extLst>
            </p:cNvPr>
            <p:cNvGrpSpPr/>
            <p:nvPr/>
          </p:nvGrpSpPr>
          <p:grpSpPr>
            <a:xfrm>
              <a:off x="998645" y="2586233"/>
              <a:ext cx="1180131" cy="1041975"/>
              <a:chOff x="6232409" y="4341029"/>
              <a:chExt cx="1180131" cy="1041975"/>
            </a:xfrm>
          </p:grpSpPr>
          <p:pic>
            <p:nvPicPr>
              <p:cNvPr id="22" name="Graphic 21">
                <a:extLst>
                  <a:ext uri="{FF2B5EF4-FFF2-40B4-BE49-F238E27FC236}">
                    <a16:creationId xmlns:a16="http://schemas.microsoft.com/office/drawing/2014/main" id="{54C93184-1FE8-468B-8F67-0ABF515E018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3" name="TextBox 22">
                <a:extLst>
                  <a:ext uri="{FF2B5EF4-FFF2-40B4-BE49-F238E27FC236}">
                    <a16:creationId xmlns:a16="http://schemas.microsoft.com/office/drawing/2014/main" id="{752A7D28-466A-4480-89DD-6552E1CF0B2D}"/>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24" name="Group 23">
              <a:extLst>
                <a:ext uri="{FF2B5EF4-FFF2-40B4-BE49-F238E27FC236}">
                  <a16:creationId xmlns:a16="http://schemas.microsoft.com/office/drawing/2014/main" id="{382E9498-09CD-42E3-8C9F-D95885950E88}"/>
                </a:ext>
              </a:extLst>
            </p:cNvPr>
            <p:cNvGrpSpPr/>
            <p:nvPr/>
          </p:nvGrpSpPr>
          <p:grpSpPr>
            <a:xfrm>
              <a:off x="998645" y="1374926"/>
              <a:ext cx="1180131" cy="1041975"/>
              <a:chOff x="6232409" y="4341029"/>
              <a:chExt cx="1180131" cy="1041975"/>
            </a:xfrm>
          </p:grpSpPr>
          <p:pic>
            <p:nvPicPr>
              <p:cNvPr id="25" name="Graphic 24">
                <a:extLst>
                  <a:ext uri="{FF2B5EF4-FFF2-40B4-BE49-F238E27FC236}">
                    <a16:creationId xmlns:a16="http://schemas.microsoft.com/office/drawing/2014/main" id="{2B6B8219-A9E5-4891-B2FC-AA5C95FDCB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3875" y="4341029"/>
                <a:ext cx="457200" cy="457200"/>
              </a:xfrm>
              <a:prstGeom prst="rect">
                <a:avLst/>
              </a:prstGeom>
            </p:spPr>
          </p:pic>
          <p:sp>
            <p:nvSpPr>
              <p:cNvPr id="26" name="TextBox 25">
                <a:extLst>
                  <a:ext uri="{FF2B5EF4-FFF2-40B4-BE49-F238E27FC236}">
                    <a16:creationId xmlns:a16="http://schemas.microsoft.com/office/drawing/2014/main" id="{330D10B5-BB69-435B-A9CB-3C6CF17C14BE}"/>
                  </a:ext>
                </a:extLst>
              </p:cNvPr>
              <p:cNvSpPr txBox="1"/>
              <p:nvPr/>
            </p:nvSpPr>
            <p:spPr>
              <a:xfrm>
                <a:off x="6232409" y="4798229"/>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19" name="Group 18">
              <a:extLst>
                <a:ext uri="{FF2B5EF4-FFF2-40B4-BE49-F238E27FC236}">
                  <a16:creationId xmlns:a16="http://schemas.microsoft.com/office/drawing/2014/main" id="{001FAF64-31D8-44CD-9E13-58A23F3727FE}"/>
                </a:ext>
              </a:extLst>
            </p:cNvPr>
            <p:cNvGrpSpPr/>
            <p:nvPr/>
          </p:nvGrpSpPr>
          <p:grpSpPr>
            <a:xfrm>
              <a:off x="2099245" y="1374926"/>
              <a:ext cx="925253" cy="1041975"/>
              <a:chOff x="8651361" y="2038184"/>
              <a:chExt cx="925253" cy="1041975"/>
            </a:xfrm>
          </p:grpSpPr>
          <p:pic>
            <p:nvPicPr>
              <p:cNvPr id="8" name="Graphic 7">
                <a:extLst>
                  <a:ext uri="{FF2B5EF4-FFF2-40B4-BE49-F238E27FC236}">
                    <a16:creationId xmlns:a16="http://schemas.microsoft.com/office/drawing/2014/main" id="{3EA2BB6A-0FA0-4EAA-9044-EF5D28C312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12" name="TextBox 11">
                <a:extLst>
                  <a:ext uri="{FF2B5EF4-FFF2-40B4-BE49-F238E27FC236}">
                    <a16:creationId xmlns:a16="http://schemas.microsoft.com/office/drawing/2014/main" id="{E0242C89-20E7-4AE0-9172-648E4AE7505A}"/>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7" name="Group 26">
              <a:extLst>
                <a:ext uri="{FF2B5EF4-FFF2-40B4-BE49-F238E27FC236}">
                  <a16:creationId xmlns:a16="http://schemas.microsoft.com/office/drawing/2014/main" id="{5D2F0C3B-FB4E-4C39-97ED-496291A19E75}"/>
                </a:ext>
              </a:extLst>
            </p:cNvPr>
            <p:cNvGrpSpPr/>
            <p:nvPr/>
          </p:nvGrpSpPr>
          <p:grpSpPr>
            <a:xfrm>
              <a:off x="2099237" y="3825594"/>
              <a:ext cx="925253" cy="1041975"/>
              <a:chOff x="8651361" y="2038184"/>
              <a:chExt cx="925253" cy="1041975"/>
            </a:xfrm>
          </p:grpSpPr>
          <p:pic>
            <p:nvPicPr>
              <p:cNvPr id="28" name="Graphic 27">
                <a:extLst>
                  <a:ext uri="{FF2B5EF4-FFF2-40B4-BE49-F238E27FC236}">
                    <a16:creationId xmlns:a16="http://schemas.microsoft.com/office/drawing/2014/main" id="{CE6538CB-7715-467C-ADF0-A76CECDB5C9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29" name="TextBox 28">
                <a:extLst>
                  <a:ext uri="{FF2B5EF4-FFF2-40B4-BE49-F238E27FC236}">
                    <a16:creationId xmlns:a16="http://schemas.microsoft.com/office/drawing/2014/main" id="{7C364C2E-071C-4425-A3ED-AF8B0C5B9AA8}"/>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20" name="Group 19">
              <a:extLst>
                <a:ext uri="{FF2B5EF4-FFF2-40B4-BE49-F238E27FC236}">
                  <a16:creationId xmlns:a16="http://schemas.microsoft.com/office/drawing/2014/main" id="{068B00C6-59B6-4731-83BB-6F0974FE043F}"/>
                </a:ext>
              </a:extLst>
            </p:cNvPr>
            <p:cNvGrpSpPr/>
            <p:nvPr/>
          </p:nvGrpSpPr>
          <p:grpSpPr>
            <a:xfrm>
              <a:off x="2161753" y="2586233"/>
              <a:ext cx="862737" cy="1041975"/>
              <a:chOff x="9022003" y="4878619"/>
              <a:chExt cx="862737" cy="1041975"/>
            </a:xfrm>
          </p:grpSpPr>
          <p:pic>
            <p:nvPicPr>
              <p:cNvPr id="5" name="Graphic 4">
                <a:extLst>
                  <a:ext uri="{FF2B5EF4-FFF2-40B4-BE49-F238E27FC236}">
                    <a16:creationId xmlns:a16="http://schemas.microsoft.com/office/drawing/2014/main" id="{F24D5633-6246-4BE3-9C7C-21159F43B54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11" name="TextBox 10">
                <a:extLst>
                  <a:ext uri="{FF2B5EF4-FFF2-40B4-BE49-F238E27FC236}">
                    <a16:creationId xmlns:a16="http://schemas.microsoft.com/office/drawing/2014/main" id="{6211E203-CB71-4665-9BB7-66052F3F64D9}"/>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36" name="Group 35">
              <a:extLst>
                <a:ext uri="{FF2B5EF4-FFF2-40B4-BE49-F238E27FC236}">
                  <a16:creationId xmlns:a16="http://schemas.microsoft.com/office/drawing/2014/main" id="{A6D15B0B-859D-423D-AE8F-5A1326876FBE}"/>
                </a:ext>
              </a:extLst>
            </p:cNvPr>
            <p:cNvGrpSpPr/>
            <p:nvPr/>
          </p:nvGrpSpPr>
          <p:grpSpPr>
            <a:xfrm>
              <a:off x="2941900" y="1374926"/>
              <a:ext cx="862737" cy="1041975"/>
              <a:chOff x="9022003" y="4878619"/>
              <a:chExt cx="862737" cy="1041975"/>
            </a:xfrm>
          </p:grpSpPr>
          <p:pic>
            <p:nvPicPr>
              <p:cNvPr id="37" name="Graphic 36">
                <a:extLst>
                  <a:ext uri="{FF2B5EF4-FFF2-40B4-BE49-F238E27FC236}">
                    <a16:creationId xmlns:a16="http://schemas.microsoft.com/office/drawing/2014/main" id="{5D24B654-D994-4CE8-88CC-9AF56B0D89D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38" name="TextBox 37">
                <a:extLst>
                  <a:ext uri="{FF2B5EF4-FFF2-40B4-BE49-F238E27FC236}">
                    <a16:creationId xmlns:a16="http://schemas.microsoft.com/office/drawing/2014/main" id="{A0ACF4DA-0130-49E6-A254-67D76974ED1C}"/>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45" name="Group 44">
              <a:extLst>
                <a:ext uri="{FF2B5EF4-FFF2-40B4-BE49-F238E27FC236}">
                  <a16:creationId xmlns:a16="http://schemas.microsoft.com/office/drawing/2014/main" id="{303750B7-0F3C-4832-AE49-DEBE5CFDC9BA}"/>
                </a:ext>
              </a:extLst>
            </p:cNvPr>
            <p:cNvGrpSpPr/>
            <p:nvPr/>
          </p:nvGrpSpPr>
          <p:grpSpPr>
            <a:xfrm>
              <a:off x="2941900" y="3825594"/>
              <a:ext cx="862737" cy="1041975"/>
              <a:chOff x="9022003" y="4878619"/>
              <a:chExt cx="862737" cy="1041975"/>
            </a:xfrm>
          </p:grpSpPr>
          <p:pic>
            <p:nvPicPr>
              <p:cNvPr id="46" name="Graphic 45">
                <a:extLst>
                  <a:ext uri="{FF2B5EF4-FFF2-40B4-BE49-F238E27FC236}">
                    <a16:creationId xmlns:a16="http://schemas.microsoft.com/office/drawing/2014/main" id="{D8A0C3E1-20CB-470D-A8B7-E1A3713362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7" name="TextBox 46">
                <a:extLst>
                  <a:ext uri="{FF2B5EF4-FFF2-40B4-BE49-F238E27FC236}">
                    <a16:creationId xmlns:a16="http://schemas.microsoft.com/office/drawing/2014/main" id="{F6A11394-5E9D-4EE9-AECE-4BD443AC3DC4}"/>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39" name="Group 38">
              <a:extLst>
                <a:ext uri="{FF2B5EF4-FFF2-40B4-BE49-F238E27FC236}">
                  <a16:creationId xmlns:a16="http://schemas.microsoft.com/office/drawing/2014/main" id="{6E8FCDAA-31A0-4A6E-8FE6-3323CA4AEC1F}"/>
                </a:ext>
              </a:extLst>
            </p:cNvPr>
            <p:cNvGrpSpPr/>
            <p:nvPr/>
          </p:nvGrpSpPr>
          <p:grpSpPr>
            <a:xfrm>
              <a:off x="3007467" y="2586233"/>
              <a:ext cx="862737" cy="1041975"/>
              <a:chOff x="9022003" y="4878619"/>
              <a:chExt cx="862737" cy="1041975"/>
            </a:xfrm>
          </p:grpSpPr>
          <p:pic>
            <p:nvPicPr>
              <p:cNvPr id="40" name="Graphic 39">
                <a:extLst>
                  <a:ext uri="{FF2B5EF4-FFF2-40B4-BE49-F238E27FC236}">
                    <a16:creationId xmlns:a16="http://schemas.microsoft.com/office/drawing/2014/main" id="{FEFF0BC8-5256-4022-A107-C1DF664494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1148" y="4878619"/>
                <a:ext cx="457200" cy="457200"/>
              </a:xfrm>
              <a:prstGeom prst="rect">
                <a:avLst/>
              </a:prstGeom>
            </p:spPr>
          </p:pic>
          <p:sp>
            <p:nvSpPr>
              <p:cNvPr id="41" name="TextBox 40">
                <a:extLst>
                  <a:ext uri="{FF2B5EF4-FFF2-40B4-BE49-F238E27FC236}">
                    <a16:creationId xmlns:a16="http://schemas.microsoft.com/office/drawing/2014/main" id="{20588565-8EBC-467D-9005-CA8D8BEDF123}"/>
                  </a:ext>
                </a:extLst>
              </p:cNvPr>
              <p:cNvSpPr txBox="1"/>
              <p:nvPr/>
            </p:nvSpPr>
            <p:spPr>
              <a:xfrm>
                <a:off x="9022003" y="5335819"/>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77" name="Group 76">
              <a:extLst>
                <a:ext uri="{FF2B5EF4-FFF2-40B4-BE49-F238E27FC236}">
                  <a16:creationId xmlns:a16="http://schemas.microsoft.com/office/drawing/2014/main" id="{522C38FE-419C-4BAE-8514-09E4F10FABF1}"/>
                </a:ext>
              </a:extLst>
            </p:cNvPr>
            <p:cNvGrpSpPr/>
            <p:nvPr/>
          </p:nvGrpSpPr>
          <p:grpSpPr>
            <a:xfrm>
              <a:off x="3821923" y="1374926"/>
              <a:ext cx="925253" cy="1041975"/>
              <a:chOff x="5451941" y="1374926"/>
              <a:chExt cx="925253" cy="1041975"/>
            </a:xfrm>
          </p:grpSpPr>
          <p:pic>
            <p:nvPicPr>
              <p:cNvPr id="31" name="Graphic 30">
                <a:extLst>
                  <a:ext uri="{FF2B5EF4-FFF2-40B4-BE49-F238E27FC236}">
                    <a16:creationId xmlns:a16="http://schemas.microsoft.com/office/drawing/2014/main" id="{3F49FDEE-4BE6-496F-89D2-4720A94D7E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5967" y="1374926"/>
                <a:ext cx="457200" cy="457200"/>
              </a:xfrm>
              <a:prstGeom prst="rect">
                <a:avLst/>
              </a:prstGeom>
            </p:spPr>
          </p:pic>
          <p:sp>
            <p:nvSpPr>
              <p:cNvPr id="32" name="TextBox 31">
                <a:extLst>
                  <a:ext uri="{FF2B5EF4-FFF2-40B4-BE49-F238E27FC236}">
                    <a16:creationId xmlns:a16="http://schemas.microsoft.com/office/drawing/2014/main" id="{8D86DCA8-DFD0-4F5B-B6D3-1E24B7A8DF21}"/>
                  </a:ext>
                </a:extLst>
              </p:cNvPr>
              <p:cNvSpPr txBox="1"/>
              <p:nvPr/>
            </p:nvSpPr>
            <p:spPr>
              <a:xfrm>
                <a:off x="5451941" y="1832126"/>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33" name="Group 32">
              <a:extLst>
                <a:ext uri="{FF2B5EF4-FFF2-40B4-BE49-F238E27FC236}">
                  <a16:creationId xmlns:a16="http://schemas.microsoft.com/office/drawing/2014/main" id="{1B5F650B-2EDC-408F-AA7E-9E3A3902BD03}"/>
                </a:ext>
              </a:extLst>
            </p:cNvPr>
            <p:cNvGrpSpPr/>
            <p:nvPr/>
          </p:nvGrpSpPr>
          <p:grpSpPr>
            <a:xfrm>
              <a:off x="3821923" y="3825594"/>
              <a:ext cx="925253" cy="1041975"/>
              <a:chOff x="8651361" y="2038184"/>
              <a:chExt cx="925253" cy="1041975"/>
            </a:xfrm>
          </p:grpSpPr>
          <p:pic>
            <p:nvPicPr>
              <p:cNvPr id="34" name="Graphic 33">
                <a:extLst>
                  <a:ext uri="{FF2B5EF4-FFF2-40B4-BE49-F238E27FC236}">
                    <a16:creationId xmlns:a16="http://schemas.microsoft.com/office/drawing/2014/main" id="{78FF4256-D492-4BB4-BCB0-D6D506D1B42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5388" y="2038184"/>
                <a:ext cx="457200" cy="457200"/>
              </a:xfrm>
              <a:prstGeom prst="rect">
                <a:avLst/>
              </a:prstGeom>
            </p:spPr>
          </p:pic>
          <p:sp>
            <p:nvSpPr>
              <p:cNvPr id="35" name="TextBox 34">
                <a:extLst>
                  <a:ext uri="{FF2B5EF4-FFF2-40B4-BE49-F238E27FC236}">
                    <a16:creationId xmlns:a16="http://schemas.microsoft.com/office/drawing/2014/main" id="{B21E3B6A-6DD0-4DB5-981C-8CE7457EBBB8}"/>
                  </a:ext>
                </a:extLst>
              </p:cNvPr>
              <p:cNvSpPr txBox="1"/>
              <p:nvPr/>
            </p:nvSpPr>
            <p:spPr>
              <a:xfrm>
                <a:off x="8651361" y="2495384"/>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6" name="Group 75">
              <a:extLst>
                <a:ext uri="{FF2B5EF4-FFF2-40B4-BE49-F238E27FC236}">
                  <a16:creationId xmlns:a16="http://schemas.microsoft.com/office/drawing/2014/main" id="{508B30D7-0CF3-444B-BD1F-1487374DCFA4}"/>
                </a:ext>
              </a:extLst>
            </p:cNvPr>
            <p:cNvGrpSpPr/>
            <p:nvPr/>
          </p:nvGrpSpPr>
          <p:grpSpPr>
            <a:xfrm>
              <a:off x="3853181" y="2586233"/>
              <a:ext cx="862737" cy="1041975"/>
              <a:chOff x="5483199" y="2586233"/>
              <a:chExt cx="862737" cy="1041975"/>
            </a:xfrm>
          </p:grpSpPr>
          <p:pic>
            <p:nvPicPr>
              <p:cNvPr id="43" name="Graphic 42">
                <a:extLst>
                  <a:ext uri="{FF2B5EF4-FFF2-40B4-BE49-F238E27FC236}">
                    <a16:creationId xmlns:a16="http://schemas.microsoft.com/office/drawing/2014/main" id="{B2EB558A-6247-48D9-A351-6896C844D64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5967" y="2586233"/>
                <a:ext cx="457200" cy="457200"/>
              </a:xfrm>
              <a:prstGeom prst="rect">
                <a:avLst/>
              </a:prstGeom>
            </p:spPr>
          </p:pic>
          <p:sp>
            <p:nvSpPr>
              <p:cNvPr id="44" name="TextBox 43">
                <a:extLst>
                  <a:ext uri="{FF2B5EF4-FFF2-40B4-BE49-F238E27FC236}">
                    <a16:creationId xmlns:a16="http://schemas.microsoft.com/office/drawing/2014/main" id="{F61A2E77-8588-4853-A8F2-C890A65956DD}"/>
                  </a:ext>
                </a:extLst>
              </p:cNvPr>
              <p:cNvSpPr txBox="1"/>
              <p:nvPr/>
            </p:nvSpPr>
            <p:spPr>
              <a:xfrm>
                <a:off x="5483199" y="3043433"/>
                <a:ext cx="86273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peering</a:t>
                </a:r>
              </a:p>
            </p:txBody>
          </p:sp>
        </p:grpSp>
        <p:grpSp>
          <p:nvGrpSpPr>
            <p:cNvPr id="50" name="Group 49">
              <a:extLst>
                <a:ext uri="{FF2B5EF4-FFF2-40B4-BE49-F238E27FC236}">
                  <a16:creationId xmlns:a16="http://schemas.microsoft.com/office/drawing/2014/main" id="{A94FB90D-A75C-4AD7-B227-7B5E8D2BD27A}"/>
                </a:ext>
              </a:extLst>
            </p:cNvPr>
            <p:cNvGrpSpPr/>
            <p:nvPr/>
          </p:nvGrpSpPr>
          <p:grpSpPr>
            <a:xfrm>
              <a:off x="4602897" y="2586233"/>
              <a:ext cx="1252267" cy="823808"/>
              <a:chOff x="6959491" y="1240692"/>
              <a:chExt cx="1252267" cy="823808"/>
            </a:xfrm>
          </p:grpSpPr>
          <p:pic>
            <p:nvPicPr>
              <p:cNvPr id="48" name="Graphic 47">
                <a:extLst>
                  <a:ext uri="{FF2B5EF4-FFF2-40B4-BE49-F238E27FC236}">
                    <a16:creationId xmlns:a16="http://schemas.microsoft.com/office/drawing/2014/main" id="{B9B75C55-1368-45FD-98BA-8DB8981D9C3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7024" y="1240692"/>
                <a:ext cx="457200" cy="457200"/>
              </a:xfrm>
              <a:prstGeom prst="rect">
                <a:avLst/>
              </a:prstGeom>
            </p:spPr>
          </p:pic>
          <p:sp>
            <p:nvSpPr>
              <p:cNvPr id="49" name="TextBox 48">
                <a:extLst>
                  <a:ext uri="{FF2B5EF4-FFF2-40B4-BE49-F238E27FC236}">
                    <a16:creationId xmlns:a16="http://schemas.microsoft.com/office/drawing/2014/main" id="{E4520457-0745-4AF3-B348-A5DE0C2AF4E4}"/>
                  </a:ext>
                </a:extLst>
              </p:cNvPr>
              <p:cNvSpPr txBox="1"/>
              <p:nvPr/>
            </p:nvSpPr>
            <p:spPr>
              <a:xfrm>
                <a:off x="6959491" y="1725946"/>
                <a:ext cx="1252267" cy="33855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DX gateway</a:t>
                </a:r>
              </a:p>
            </p:txBody>
          </p:sp>
        </p:grpSp>
        <p:cxnSp>
          <p:nvCxnSpPr>
            <p:cNvPr id="61" name="Straight Connector 60">
              <a:extLst>
                <a:ext uri="{FF2B5EF4-FFF2-40B4-BE49-F238E27FC236}">
                  <a16:creationId xmlns:a16="http://schemas.microsoft.com/office/drawing/2014/main" id="{E96AA048-9F58-4D25-9178-9253EFA055F1}"/>
                </a:ext>
              </a:extLst>
            </p:cNvPr>
            <p:cNvCxnSpPr>
              <a:cxnSpLocks/>
              <a:stCxn id="6" idx="2"/>
              <a:endCxn id="22" idx="1"/>
            </p:cNvCxnSpPr>
            <p:nvPr/>
          </p:nvCxnSpPr>
          <p:spPr>
            <a:xfrm>
              <a:off x="413781" y="1832126"/>
              <a:ext cx="946330" cy="982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1CE662C-DB5C-4949-BD76-40374B8F76C7}"/>
                </a:ext>
              </a:extLst>
            </p:cNvPr>
            <p:cNvCxnSpPr>
              <a:stCxn id="6" idx="3"/>
              <a:endCxn id="25" idx="1"/>
            </p:cNvCxnSpPr>
            <p:nvPr/>
          </p:nvCxnSpPr>
          <p:spPr>
            <a:xfrm>
              <a:off x="642381" y="1603526"/>
              <a:ext cx="717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1B287F-EA15-4539-AD16-E3F430495EF5}"/>
                </a:ext>
              </a:extLst>
            </p:cNvPr>
            <p:cNvCxnSpPr>
              <a:stCxn id="25" idx="3"/>
              <a:endCxn id="8" idx="1"/>
            </p:cNvCxnSpPr>
            <p:nvPr/>
          </p:nvCxnSpPr>
          <p:spPr>
            <a:xfrm>
              <a:off x="1817311" y="1603526"/>
              <a:ext cx="515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88C2AA-2FEB-4EEE-ABF2-0BB24A3412C0}"/>
                </a:ext>
              </a:extLst>
            </p:cNvPr>
            <p:cNvCxnSpPr>
              <a:stCxn id="8" idx="3"/>
              <a:endCxn id="37" idx="1"/>
            </p:cNvCxnSpPr>
            <p:nvPr/>
          </p:nvCxnSpPr>
          <p:spPr>
            <a:xfrm>
              <a:off x="2790472" y="1603526"/>
              <a:ext cx="380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DB4CBA-E7D4-4F3D-8D8E-4F1100F38D8E}"/>
                </a:ext>
              </a:extLst>
            </p:cNvPr>
            <p:cNvCxnSpPr>
              <a:stCxn id="37" idx="3"/>
              <a:endCxn id="31" idx="1"/>
            </p:cNvCxnSpPr>
            <p:nvPr/>
          </p:nvCxnSpPr>
          <p:spPr>
            <a:xfrm>
              <a:off x="3628245" y="1603526"/>
              <a:ext cx="427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CADDBC-CAAE-4AF9-B2DE-D38B889D61B6}"/>
                </a:ext>
              </a:extLst>
            </p:cNvPr>
            <p:cNvCxnSpPr>
              <a:stCxn id="32" idx="2"/>
              <a:endCxn id="43" idx="0"/>
            </p:cNvCxnSpPr>
            <p:nvPr/>
          </p:nvCxnSpPr>
          <p:spPr>
            <a:xfrm flipH="1">
              <a:off x="4284549" y="2416901"/>
              <a:ext cx="1" cy="1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E244B3-99B7-4793-8E14-40B94DBBF0E6}"/>
                </a:ext>
              </a:extLst>
            </p:cNvPr>
            <p:cNvCxnSpPr>
              <a:stCxn id="44" idx="2"/>
              <a:endCxn id="34" idx="0"/>
            </p:cNvCxnSpPr>
            <p:nvPr/>
          </p:nvCxnSpPr>
          <p:spPr>
            <a:xfrm>
              <a:off x="4284550" y="3628208"/>
              <a:ext cx="0" cy="197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A25B12-5869-40C3-A48C-B3E5F34A8CCC}"/>
                </a:ext>
              </a:extLst>
            </p:cNvPr>
            <p:cNvCxnSpPr>
              <a:stCxn id="28" idx="3"/>
              <a:endCxn id="46" idx="1"/>
            </p:cNvCxnSpPr>
            <p:nvPr/>
          </p:nvCxnSpPr>
          <p:spPr>
            <a:xfrm>
              <a:off x="2790464" y="4054194"/>
              <a:ext cx="3805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ECADC7-FD12-4EBC-B154-13DE05CFC6C6}"/>
                </a:ext>
              </a:extLst>
            </p:cNvPr>
            <p:cNvCxnSpPr>
              <a:stCxn id="46" idx="3"/>
              <a:endCxn id="34" idx="1"/>
            </p:cNvCxnSpPr>
            <p:nvPr/>
          </p:nvCxnSpPr>
          <p:spPr>
            <a:xfrm>
              <a:off x="3628245" y="4054194"/>
              <a:ext cx="4277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2FEAD44-B731-454E-A7D3-FFBE59C8B9B6}"/>
                </a:ext>
              </a:extLst>
            </p:cNvPr>
            <p:cNvGrpSpPr/>
            <p:nvPr/>
          </p:nvGrpSpPr>
          <p:grpSpPr>
            <a:xfrm>
              <a:off x="-123543" y="1374926"/>
              <a:ext cx="1074648" cy="1041975"/>
              <a:chOff x="-1554774" y="1374926"/>
              <a:chExt cx="1074648" cy="1041975"/>
            </a:xfrm>
          </p:grpSpPr>
          <p:pic>
            <p:nvPicPr>
              <p:cNvPr id="6" name="Graphic 5">
                <a:extLst>
                  <a:ext uri="{FF2B5EF4-FFF2-40B4-BE49-F238E27FC236}">
                    <a16:creationId xmlns:a16="http://schemas.microsoft.com/office/drawing/2014/main" id="{00B269F5-3142-4FB4-9B42-DF6B937D2A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46050" y="1374926"/>
                <a:ext cx="457200" cy="457200"/>
              </a:xfrm>
              <a:prstGeom prst="rect">
                <a:avLst/>
              </a:prstGeom>
            </p:spPr>
          </p:pic>
          <p:sp>
            <p:nvSpPr>
              <p:cNvPr id="9" name="TextBox 8">
                <a:extLst>
                  <a:ext uri="{FF2B5EF4-FFF2-40B4-BE49-F238E27FC236}">
                    <a16:creationId xmlns:a16="http://schemas.microsoft.com/office/drawing/2014/main" id="{8A977720-8819-4047-A22B-76F755CD66CE}"/>
                  </a:ext>
                </a:extLst>
              </p:cNvPr>
              <p:cNvSpPr txBox="1"/>
              <p:nvPr/>
            </p:nvSpPr>
            <p:spPr>
              <a:xfrm>
                <a:off x="-1554774" y="1832126"/>
                <a:ext cx="1074648"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Customer gateway</a:t>
                </a:r>
              </a:p>
            </p:txBody>
          </p:sp>
        </p:grpSp>
        <p:cxnSp>
          <p:nvCxnSpPr>
            <p:cNvPr id="92" name="Straight Connector 91">
              <a:extLst>
                <a:ext uri="{FF2B5EF4-FFF2-40B4-BE49-F238E27FC236}">
                  <a16:creationId xmlns:a16="http://schemas.microsoft.com/office/drawing/2014/main" id="{F3AEE593-D2AE-41EE-9162-1540BE50F768}"/>
                </a:ext>
              </a:extLst>
            </p:cNvPr>
            <p:cNvCxnSpPr>
              <a:stCxn id="9" idx="2"/>
              <a:endCxn id="7" idx="0"/>
            </p:cNvCxnSpPr>
            <p:nvPr/>
          </p:nvCxnSpPr>
          <p:spPr>
            <a:xfrm>
              <a:off x="413781" y="2416901"/>
              <a:ext cx="0" cy="1235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6271B30F-79FB-4A72-AC83-F87D761C13C5}"/>
                </a:ext>
              </a:extLst>
            </p:cNvPr>
            <p:cNvCxnSpPr>
              <a:cxnSpLocks/>
              <a:stCxn id="10" idx="2"/>
              <a:endCxn id="35" idx="2"/>
            </p:cNvCxnSpPr>
            <p:nvPr/>
          </p:nvCxnSpPr>
          <p:spPr>
            <a:xfrm rot="16200000" flipH="1">
              <a:off x="2262392" y="2845410"/>
              <a:ext cx="173549" cy="3870768"/>
            </a:xfrm>
            <a:prstGeom prst="bentConnector3">
              <a:avLst>
                <a:gd name="adj1" fmla="val 231721"/>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203C35F-A15E-41CB-8D93-D793A82F6106}"/>
              </a:ext>
            </a:extLst>
          </p:cNvPr>
          <p:cNvSpPr txBox="1"/>
          <p:nvPr/>
        </p:nvSpPr>
        <p:spPr>
          <a:xfrm>
            <a:off x="8636358" y="1285888"/>
            <a:ext cx="15023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 t</a:t>
            </a: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 this</a:t>
            </a:r>
          </a:p>
        </p:txBody>
      </p:sp>
      <p:grpSp>
        <p:nvGrpSpPr>
          <p:cNvPr id="66" name="Group 65" descr="a hub and spoke model, with aws transit gateway as the hub and individual vpcs, a dx gateway, and a vpn connection as the spokes.">
            <a:extLst>
              <a:ext uri="{FF2B5EF4-FFF2-40B4-BE49-F238E27FC236}">
                <a16:creationId xmlns:a16="http://schemas.microsoft.com/office/drawing/2014/main" id="{7ADE5001-0062-4DAA-B3B2-511D02469984}"/>
              </a:ext>
              <a:ext uri="{C183D7F6-B498-43B3-948B-1728B52AA6E4}">
                <adec:decorative xmlns:adec="http://schemas.microsoft.com/office/drawing/2017/decorative" val="0"/>
              </a:ext>
            </a:extLst>
          </p:cNvPr>
          <p:cNvGrpSpPr/>
          <p:nvPr/>
        </p:nvGrpSpPr>
        <p:grpSpPr>
          <a:xfrm>
            <a:off x="7740155" y="1973584"/>
            <a:ext cx="4155176" cy="4355019"/>
            <a:chOff x="7111884" y="2182044"/>
            <a:chExt cx="4155176" cy="4355019"/>
          </a:xfrm>
        </p:grpSpPr>
        <p:cxnSp>
          <p:nvCxnSpPr>
            <p:cNvPr id="68" name="Straight Connector 67">
              <a:extLst>
                <a:ext uri="{FF2B5EF4-FFF2-40B4-BE49-F238E27FC236}">
                  <a16:creationId xmlns:a16="http://schemas.microsoft.com/office/drawing/2014/main" id="{7153D3A9-8D61-43B3-809B-681C796219D4}"/>
                </a:ext>
              </a:extLst>
            </p:cNvPr>
            <p:cNvCxnSpPr>
              <a:cxnSpLocks/>
              <a:stCxn id="108" idx="2"/>
            </p:cNvCxnSpPr>
            <p:nvPr/>
          </p:nvCxnSpPr>
          <p:spPr>
            <a:xfrm>
              <a:off x="7574511" y="3362755"/>
              <a:ext cx="1279335" cy="548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201A6F-BBA5-43B8-AB7C-3152E48E2C33}"/>
                </a:ext>
              </a:extLst>
            </p:cNvPr>
            <p:cNvCxnSpPr>
              <a:stCxn id="91" idx="2"/>
              <a:endCxn id="95" idx="0"/>
            </p:cNvCxnSpPr>
            <p:nvPr/>
          </p:nvCxnSpPr>
          <p:spPr>
            <a:xfrm>
              <a:off x="9189472" y="4559368"/>
              <a:ext cx="1" cy="93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22A92E-8E62-408D-8FC3-E9306F2CE0FB}"/>
                </a:ext>
              </a:extLst>
            </p:cNvPr>
            <p:cNvCxnSpPr>
              <a:stCxn id="91" idx="0"/>
              <a:endCxn id="97" idx="2"/>
            </p:cNvCxnSpPr>
            <p:nvPr/>
          </p:nvCxnSpPr>
          <p:spPr>
            <a:xfrm flipV="1">
              <a:off x="9189472" y="2639244"/>
              <a:ext cx="0" cy="1208924"/>
            </a:xfrm>
            <a:prstGeom prst="line">
              <a:avLst/>
            </a:prstGeom>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AB71D5E-5468-41D3-BAF1-8AFC7777CCED}"/>
                </a:ext>
              </a:extLst>
            </p:cNvPr>
            <p:cNvGrpSpPr/>
            <p:nvPr/>
          </p:nvGrpSpPr>
          <p:grpSpPr>
            <a:xfrm>
              <a:off x="7111884" y="2905555"/>
              <a:ext cx="925253" cy="1041975"/>
              <a:chOff x="7101945" y="2547743"/>
              <a:chExt cx="925253" cy="1041975"/>
            </a:xfrm>
          </p:grpSpPr>
          <p:pic>
            <p:nvPicPr>
              <p:cNvPr id="108" name="Graphic 107">
                <a:extLst>
                  <a:ext uri="{FF2B5EF4-FFF2-40B4-BE49-F238E27FC236}">
                    <a16:creationId xmlns:a16="http://schemas.microsoft.com/office/drawing/2014/main" id="{09CFE41D-199C-4A9D-934D-0FF16C1B1C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972" y="2547743"/>
                <a:ext cx="457200" cy="457200"/>
              </a:xfrm>
              <a:prstGeom prst="rect">
                <a:avLst/>
              </a:prstGeom>
            </p:spPr>
          </p:pic>
          <p:sp>
            <p:nvSpPr>
              <p:cNvPr id="109" name="TextBox 108">
                <a:extLst>
                  <a:ext uri="{FF2B5EF4-FFF2-40B4-BE49-F238E27FC236}">
                    <a16:creationId xmlns:a16="http://schemas.microsoft.com/office/drawing/2014/main" id="{F7AA12A0-E96F-4177-B0A4-C609F6CDDFEA}"/>
                  </a:ext>
                </a:extLst>
              </p:cNvPr>
              <p:cNvSpPr txBox="1"/>
              <p:nvPr/>
            </p:nvSpPr>
            <p:spPr>
              <a:xfrm>
                <a:off x="710194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78" name="Group 77">
              <a:extLst>
                <a:ext uri="{FF2B5EF4-FFF2-40B4-BE49-F238E27FC236}">
                  <a16:creationId xmlns:a16="http://schemas.microsoft.com/office/drawing/2014/main" id="{7BA69FDB-F343-49A1-8FE8-36CA67D487F4}"/>
                </a:ext>
              </a:extLst>
            </p:cNvPr>
            <p:cNvGrpSpPr/>
            <p:nvPr/>
          </p:nvGrpSpPr>
          <p:grpSpPr>
            <a:xfrm>
              <a:off x="7111884" y="4621711"/>
              <a:ext cx="925253" cy="1041975"/>
              <a:chOff x="7121823" y="4263899"/>
              <a:chExt cx="925253" cy="1041975"/>
            </a:xfrm>
          </p:grpSpPr>
          <p:pic>
            <p:nvPicPr>
              <p:cNvPr id="106" name="Graphic 105">
                <a:extLst>
                  <a:ext uri="{FF2B5EF4-FFF2-40B4-BE49-F238E27FC236}">
                    <a16:creationId xmlns:a16="http://schemas.microsoft.com/office/drawing/2014/main" id="{DF647D40-EAF9-46FC-8E4D-D0D92A6535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5850" y="4263899"/>
                <a:ext cx="457200" cy="457200"/>
              </a:xfrm>
              <a:prstGeom prst="rect">
                <a:avLst/>
              </a:prstGeom>
            </p:spPr>
          </p:pic>
          <p:sp>
            <p:nvSpPr>
              <p:cNvPr id="107" name="TextBox 106">
                <a:extLst>
                  <a:ext uri="{FF2B5EF4-FFF2-40B4-BE49-F238E27FC236}">
                    <a16:creationId xmlns:a16="http://schemas.microsoft.com/office/drawing/2014/main" id="{212BA944-4357-4FE7-8795-96BE4B968857}"/>
                  </a:ext>
                </a:extLst>
              </p:cNvPr>
              <p:cNvSpPr txBox="1"/>
              <p:nvPr/>
            </p:nvSpPr>
            <p:spPr>
              <a:xfrm>
                <a:off x="7121823"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80" name="Group 79">
              <a:extLst>
                <a:ext uri="{FF2B5EF4-FFF2-40B4-BE49-F238E27FC236}">
                  <a16:creationId xmlns:a16="http://schemas.microsoft.com/office/drawing/2014/main" id="{3434C1ED-0BB1-4748-B41D-C41BD0111C42}"/>
                </a:ext>
              </a:extLst>
            </p:cNvPr>
            <p:cNvGrpSpPr/>
            <p:nvPr/>
          </p:nvGrpSpPr>
          <p:grpSpPr>
            <a:xfrm>
              <a:off x="10341807" y="2905555"/>
              <a:ext cx="925253" cy="1041975"/>
              <a:chOff x="10314005" y="2547743"/>
              <a:chExt cx="925253" cy="1041975"/>
            </a:xfrm>
          </p:grpSpPr>
          <p:pic>
            <p:nvPicPr>
              <p:cNvPr id="104" name="Graphic 103">
                <a:extLst>
                  <a:ext uri="{FF2B5EF4-FFF2-40B4-BE49-F238E27FC236}">
                    <a16:creationId xmlns:a16="http://schemas.microsoft.com/office/drawing/2014/main" id="{218597E1-A7AA-4C27-AE3E-ECCB347581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8032" y="2547743"/>
                <a:ext cx="457200" cy="457200"/>
              </a:xfrm>
              <a:prstGeom prst="rect">
                <a:avLst/>
              </a:prstGeom>
            </p:spPr>
          </p:pic>
          <p:sp>
            <p:nvSpPr>
              <p:cNvPr id="105" name="TextBox 104">
                <a:extLst>
                  <a:ext uri="{FF2B5EF4-FFF2-40B4-BE49-F238E27FC236}">
                    <a16:creationId xmlns:a16="http://schemas.microsoft.com/office/drawing/2014/main" id="{48B0DFA2-6CD3-4796-A3BF-414F77F1A2C9}"/>
                  </a:ext>
                </a:extLst>
              </p:cNvPr>
              <p:cNvSpPr txBox="1"/>
              <p:nvPr/>
            </p:nvSpPr>
            <p:spPr>
              <a:xfrm>
                <a:off x="10314005" y="3004943"/>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81" name="Group 80">
              <a:extLst>
                <a:ext uri="{FF2B5EF4-FFF2-40B4-BE49-F238E27FC236}">
                  <a16:creationId xmlns:a16="http://schemas.microsoft.com/office/drawing/2014/main" id="{559A2868-89B2-4772-8816-2CCAD23114C3}"/>
                </a:ext>
              </a:extLst>
            </p:cNvPr>
            <p:cNvGrpSpPr/>
            <p:nvPr/>
          </p:nvGrpSpPr>
          <p:grpSpPr>
            <a:xfrm>
              <a:off x="10341807" y="4621711"/>
              <a:ext cx="925253" cy="1041975"/>
              <a:chOff x="10369608" y="4263899"/>
              <a:chExt cx="925253" cy="1041975"/>
            </a:xfrm>
          </p:grpSpPr>
          <p:pic>
            <p:nvPicPr>
              <p:cNvPr id="102" name="Graphic 101">
                <a:extLst>
                  <a:ext uri="{FF2B5EF4-FFF2-40B4-BE49-F238E27FC236}">
                    <a16:creationId xmlns:a16="http://schemas.microsoft.com/office/drawing/2014/main" id="{C1BB7C8C-379E-4F32-BFCE-B5DC28CBCF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03635" y="4263899"/>
                <a:ext cx="457200" cy="457200"/>
              </a:xfrm>
              <a:prstGeom prst="rect">
                <a:avLst/>
              </a:prstGeom>
            </p:spPr>
          </p:pic>
          <p:sp>
            <p:nvSpPr>
              <p:cNvPr id="103" name="TextBox 102">
                <a:extLst>
                  <a:ext uri="{FF2B5EF4-FFF2-40B4-BE49-F238E27FC236}">
                    <a16:creationId xmlns:a16="http://schemas.microsoft.com/office/drawing/2014/main" id="{76F4D9F9-F62A-42B5-B066-825C19B8F188}"/>
                  </a:ext>
                </a:extLst>
              </p:cNvPr>
              <p:cNvSpPr txBox="1"/>
              <p:nvPr/>
            </p:nvSpPr>
            <p:spPr>
              <a:xfrm>
                <a:off x="10369608" y="4721099"/>
                <a:ext cx="92525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nvGrpSpPr>
            <p:cNvPr id="82" name="Group 81">
              <a:extLst>
                <a:ext uri="{FF2B5EF4-FFF2-40B4-BE49-F238E27FC236}">
                  <a16:creationId xmlns:a16="http://schemas.microsoft.com/office/drawing/2014/main" id="{04E2E7D8-2F6E-45F7-A4C9-569A560A6625}"/>
                </a:ext>
              </a:extLst>
            </p:cNvPr>
            <p:cNvGrpSpPr/>
            <p:nvPr/>
          </p:nvGrpSpPr>
          <p:grpSpPr>
            <a:xfrm>
              <a:off x="8718830" y="2182044"/>
              <a:ext cx="941283" cy="1070029"/>
              <a:chOff x="8780424" y="1824232"/>
              <a:chExt cx="941283" cy="1070029"/>
            </a:xfrm>
          </p:grpSpPr>
          <p:pic>
            <p:nvPicPr>
              <p:cNvPr id="97" name="Graphic 96">
                <a:extLst>
                  <a:ext uri="{FF2B5EF4-FFF2-40B4-BE49-F238E27FC236}">
                    <a16:creationId xmlns:a16="http://schemas.microsoft.com/office/drawing/2014/main" id="{2025FEA2-4EF5-45EF-93F3-1FE82A6680F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2466" y="1824232"/>
                <a:ext cx="457200" cy="457200"/>
              </a:xfrm>
              <a:prstGeom prst="rect">
                <a:avLst/>
              </a:prstGeom>
            </p:spPr>
          </p:pic>
          <p:sp>
            <p:nvSpPr>
              <p:cNvPr id="98" name="TextBox 97">
                <a:extLst>
                  <a:ext uri="{FF2B5EF4-FFF2-40B4-BE49-F238E27FC236}">
                    <a16:creationId xmlns:a16="http://schemas.microsoft.com/office/drawing/2014/main" id="{160A8B00-7877-44E6-8E99-28467CEECAEE}"/>
                  </a:ext>
                </a:extLst>
              </p:cNvPr>
              <p:cNvSpPr txBox="1"/>
              <p:nvPr/>
            </p:nvSpPr>
            <p:spPr>
              <a:xfrm>
                <a:off x="8780424" y="2309486"/>
                <a:ext cx="941283"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DX</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grpSp>
        <p:grpSp>
          <p:nvGrpSpPr>
            <p:cNvPr id="84" name="Group 83">
              <a:extLst>
                <a:ext uri="{FF2B5EF4-FFF2-40B4-BE49-F238E27FC236}">
                  <a16:creationId xmlns:a16="http://schemas.microsoft.com/office/drawing/2014/main" id="{755AC06B-0DA8-4C45-B10C-0A672A3EFCEE}"/>
                </a:ext>
              </a:extLst>
            </p:cNvPr>
            <p:cNvGrpSpPr/>
            <p:nvPr/>
          </p:nvGrpSpPr>
          <p:grpSpPr>
            <a:xfrm>
              <a:off x="8599407" y="5495088"/>
              <a:ext cx="1180131" cy="1041975"/>
              <a:chOff x="8651785" y="5137276"/>
              <a:chExt cx="1180131" cy="1041975"/>
            </a:xfrm>
          </p:grpSpPr>
          <p:pic>
            <p:nvPicPr>
              <p:cNvPr id="95" name="Graphic 94">
                <a:extLst>
                  <a:ext uri="{FF2B5EF4-FFF2-40B4-BE49-F238E27FC236}">
                    <a16:creationId xmlns:a16="http://schemas.microsoft.com/office/drawing/2014/main" id="{28EA743D-3FAF-45A1-ABDB-5318014A9A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251" y="5137276"/>
                <a:ext cx="457200" cy="457200"/>
              </a:xfrm>
              <a:prstGeom prst="rect">
                <a:avLst/>
              </a:prstGeom>
            </p:spPr>
          </p:pic>
          <p:sp>
            <p:nvSpPr>
              <p:cNvPr id="96" name="TextBox 95">
                <a:extLst>
                  <a:ext uri="{FF2B5EF4-FFF2-40B4-BE49-F238E27FC236}">
                    <a16:creationId xmlns:a16="http://schemas.microsoft.com/office/drawing/2014/main" id="{ED245413-3082-4C6C-B1F0-D6DB533E3520}"/>
                  </a:ext>
                </a:extLst>
              </p:cNvPr>
              <p:cNvSpPr txBox="1"/>
              <p:nvPr/>
            </p:nvSpPr>
            <p:spPr>
              <a:xfrm>
                <a:off x="8651785" y="5594476"/>
                <a:ext cx="1180131"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VPN</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grpSp>
          <p:nvGrpSpPr>
            <p:cNvPr id="86" name="Group 85">
              <a:extLst>
                <a:ext uri="{FF2B5EF4-FFF2-40B4-BE49-F238E27FC236}">
                  <a16:creationId xmlns:a16="http://schemas.microsoft.com/office/drawing/2014/main" id="{C877A126-828C-48A5-A2C2-6A1695F10CB2}"/>
                </a:ext>
              </a:extLst>
            </p:cNvPr>
            <p:cNvGrpSpPr/>
            <p:nvPr/>
          </p:nvGrpSpPr>
          <p:grpSpPr>
            <a:xfrm>
              <a:off x="8374986" y="3848168"/>
              <a:ext cx="1628972" cy="1297047"/>
              <a:chOff x="8427364" y="3383600"/>
              <a:chExt cx="1628972" cy="1297047"/>
            </a:xfrm>
          </p:grpSpPr>
          <p:pic>
            <p:nvPicPr>
              <p:cNvPr id="91" name="Graphic 90">
                <a:extLst>
                  <a:ext uri="{FF2B5EF4-FFF2-40B4-BE49-F238E27FC236}">
                    <a16:creationId xmlns:a16="http://schemas.microsoft.com/office/drawing/2014/main" id="{9F7A40CD-63F2-4115-A13E-DDAC52C5F8C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6250" y="3383600"/>
                <a:ext cx="711200" cy="711200"/>
              </a:xfrm>
              <a:prstGeom prst="rect">
                <a:avLst/>
              </a:prstGeom>
            </p:spPr>
          </p:pic>
          <p:sp>
            <p:nvSpPr>
              <p:cNvPr id="93" name="TextBox 92">
                <a:extLst>
                  <a:ext uri="{FF2B5EF4-FFF2-40B4-BE49-F238E27FC236}">
                    <a16:creationId xmlns:a16="http://schemas.microsoft.com/office/drawing/2014/main" id="{0967292E-24FD-4636-B53B-68FA15AE8C34}"/>
                  </a:ext>
                </a:extLst>
              </p:cNvPr>
              <p:cNvSpPr txBox="1"/>
              <p:nvPr/>
            </p:nvSpPr>
            <p:spPr>
              <a:xfrm>
                <a:off x="8427364" y="4095872"/>
                <a:ext cx="1628972"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Transit Gateway</a:t>
                </a:r>
              </a:p>
            </p:txBody>
          </p:sp>
        </p:grpSp>
        <p:cxnSp>
          <p:nvCxnSpPr>
            <p:cNvPr id="88" name="Straight Connector 87">
              <a:extLst>
                <a:ext uri="{FF2B5EF4-FFF2-40B4-BE49-F238E27FC236}">
                  <a16:creationId xmlns:a16="http://schemas.microsoft.com/office/drawing/2014/main" id="{05EED1E3-3F6F-4764-BD62-B7DD2E3F70E3}"/>
                </a:ext>
              </a:extLst>
            </p:cNvPr>
            <p:cNvCxnSpPr>
              <a:cxnSpLocks/>
              <a:endCxn id="106" idx="3"/>
            </p:cNvCxnSpPr>
            <p:nvPr/>
          </p:nvCxnSpPr>
          <p:spPr>
            <a:xfrm flipH="1">
              <a:off x="7803111" y="4456751"/>
              <a:ext cx="1030761" cy="393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99CDA5-6905-474F-B742-D3A550820D1F}"/>
                </a:ext>
              </a:extLst>
            </p:cNvPr>
            <p:cNvCxnSpPr>
              <a:cxnSpLocks/>
              <a:endCxn id="104" idx="1"/>
            </p:cNvCxnSpPr>
            <p:nvPr/>
          </p:nvCxnSpPr>
          <p:spPr>
            <a:xfrm flipV="1">
              <a:off x="9545072" y="3134155"/>
              <a:ext cx="1030762" cy="81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9ECDF2A-AC3D-4FC1-9FF8-6C37AAACF306}"/>
                </a:ext>
              </a:extLst>
            </p:cNvPr>
            <p:cNvCxnSpPr>
              <a:cxnSpLocks/>
              <a:endCxn id="102" idx="1"/>
            </p:cNvCxnSpPr>
            <p:nvPr/>
          </p:nvCxnSpPr>
          <p:spPr>
            <a:xfrm>
              <a:off x="9545072" y="4424607"/>
              <a:ext cx="1030762" cy="4257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8A499830-EE26-494F-9B40-8E6689151E5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5E344282-B1AC-4F19-AE7C-418EE9D92CF8}"/>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008255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a:lstStyle/>
          <a:p>
            <a:r>
              <a:rPr lang="en-US" dirty="0"/>
              <a:t>AWS Transit Gateway</a:t>
            </a:r>
          </a:p>
        </p:txBody>
      </p:sp>
      <p:grpSp>
        <p:nvGrpSpPr>
          <p:cNvPr id="5" name="Group 4">
            <a:extLst>
              <a:ext uri="{FF2B5EF4-FFF2-40B4-BE49-F238E27FC236}">
                <a16:creationId xmlns:a16="http://schemas.microsoft.com/office/drawing/2014/main" id="{D4F6512E-0100-4202-9361-5648238ABA26}"/>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pic>
          <p:nvPicPr>
            <p:cNvPr id="16" name="Graphic 15">
              <a:extLst>
                <a:ext uri="{FF2B5EF4-FFF2-40B4-BE49-F238E27FC236}">
                  <a16:creationId xmlns:a16="http://schemas.microsoft.com/office/drawing/2014/main" id="{8A177514-BF47-4FDF-B874-CADB57AF837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9479" y="2788920"/>
              <a:ext cx="1280160" cy="1280160"/>
            </a:xfrm>
            <a:prstGeom prst="rect">
              <a:avLst/>
            </a:prstGeom>
          </p:spPr>
        </p:pic>
        <p:grpSp>
          <p:nvGrpSpPr>
            <p:cNvPr id="12" name="Group 11">
              <a:extLst>
                <a:ext uri="{FF2B5EF4-FFF2-40B4-BE49-F238E27FC236}">
                  <a16:creationId xmlns:a16="http://schemas.microsoft.com/office/drawing/2014/main" id="{BE566C42-D1E2-48BD-9CD2-636A6DE5F67E}"/>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sp>
            <p:nvSpPr>
              <p:cNvPr id="14" name="TextBox 13">
                <a:extLst>
                  <a:ext uri="{FF2B5EF4-FFF2-40B4-BE49-F238E27FC236}">
                    <a16:creationId xmlns:a16="http://schemas.microsoft.com/office/drawing/2014/main" id="{D95FB275-6E8E-4DBC-97F0-08654CC80CA0}"/>
                  </a:ext>
                </a:extLst>
              </p:cNvPr>
              <p:cNvSpPr txBox="1"/>
              <p:nvPr/>
            </p:nvSpPr>
            <p:spPr>
              <a:xfrm>
                <a:off x="914350" y="4331526"/>
                <a:ext cx="2430418" cy="892552"/>
              </a:xfrm>
              <a:prstGeom prst="rect">
                <a:avLst/>
              </a:prstGeom>
              <a:noFill/>
              <a:ln>
                <a:noFill/>
              </a:ln>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Transit Gateway</a:t>
                </a:r>
              </a:p>
            </p:txBody>
          </p:sp>
          <p:sp>
            <p:nvSpPr>
              <p:cNvPr id="15" name="Rectangle 14">
                <a:extLst>
                  <a:ext uri="{FF2B5EF4-FFF2-40B4-BE49-F238E27FC236}">
                    <a16:creationId xmlns:a16="http://schemas.microsoft.com/office/drawing/2014/main" id="{485214B2-CA86-41BB-BCD9-0D01A9B1D28F}"/>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 name="TextBox 10">
            <a:extLst>
              <a:ext uri="{FF2B5EF4-FFF2-40B4-BE49-F238E27FC236}">
                <a16:creationId xmlns:a16="http://schemas.microsoft.com/office/drawing/2014/main" id="{1853B1FA-449B-4948-B4F3-D5D21006EB0F}"/>
              </a:ext>
            </a:extLst>
          </p:cNvPr>
          <p:cNvSpPr txBox="1"/>
          <p:nvPr/>
        </p:nvSpPr>
        <p:spPr>
          <a:xfrm>
            <a:off x="3838861" y="1916492"/>
            <a:ext cx="7662102" cy="1200329"/>
          </a:xfrm>
          <a:prstGeom prst="rect">
            <a:avLst/>
          </a:prstGeom>
          <a:noFill/>
        </p:spPr>
        <p:txBody>
          <a:bodyPr wrap="square" rtlCol="0">
            <a:spAutoFit/>
          </a:bodyPr>
          <a:lstStyle/>
          <a:p>
            <a:r>
              <a:rPr lang="en-US" sz="2400" dirty="0">
                <a:solidFill>
                  <a:schemeClr val="accent5"/>
                </a:solidFill>
                <a:latin typeface="Amazon Ember" panose="02000000000000000000" pitchFamily="2" charset="0"/>
                <a:ea typeface="Amazon Ember" panose="02000000000000000000" pitchFamily="2" charset="0"/>
              </a:rPr>
              <a:t>AWS Transit Gateway </a:t>
            </a:r>
            <a:r>
              <a:rPr lang="en-US" sz="2400" dirty="0">
                <a:latin typeface="Amazon Ember" panose="02000000000000000000" pitchFamily="2" charset="0"/>
                <a:ea typeface="Amazon Ember" panose="02000000000000000000" pitchFamily="2" charset="0"/>
              </a:rPr>
              <a:t>is a service that enables you to connect your VPCs and on-premises networks to a </a:t>
            </a: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single gateway</a:t>
            </a:r>
            <a:r>
              <a:rPr lang="en-US" sz="2400" dirty="0">
                <a:latin typeface="Amazon Ember" panose="02000000000000000000" pitchFamily="2" charset="0"/>
                <a:ea typeface="Amazon Ember" panose="02000000000000000000" pitchFamily="2" charset="0"/>
              </a:rPr>
              <a:t>.</a:t>
            </a:r>
            <a:endParaRPr lang="en-US" sz="2400" b="1" dirty="0">
              <a:solidFill>
                <a:schemeClr val="accent5"/>
              </a:solidFill>
              <a:latin typeface="Amazon Ember" panose="02000000000000000000" pitchFamily="2" charset="0"/>
              <a:ea typeface="Amazon Ember" panose="02000000000000000000" pitchFamily="2" charset="0"/>
            </a:endParaRPr>
          </a:p>
        </p:txBody>
      </p:sp>
      <p:sp>
        <p:nvSpPr>
          <p:cNvPr id="24" name="Content Placeholder 12">
            <a:extLst>
              <a:ext uri="{FF2B5EF4-FFF2-40B4-BE49-F238E27FC236}">
                <a16:creationId xmlns:a16="http://schemas.microsoft.com/office/drawing/2014/main" id="{CF645470-0863-47E3-8851-BE8D555E65B7}"/>
              </a:ext>
            </a:extLst>
          </p:cNvPr>
          <p:cNvSpPr txBox="1">
            <a:spLocks/>
          </p:cNvSpPr>
          <p:nvPr/>
        </p:nvSpPr>
        <p:spPr>
          <a:xfrm>
            <a:off x="3876999" y="3347121"/>
            <a:ext cx="7585826" cy="2773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Fully managed, highly available, flexible routing service</a:t>
            </a:r>
          </a:p>
          <a:p>
            <a:r>
              <a:rPr lang="en-US" sz="2000" dirty="0"/>
              <a:t>Acts as a hub for all traffic to flow through between your networks</a:t>
            </a:r>
          </a:p>
          <a:p>
            <a:r>
              <a:rPr lang="en-US" sz="2000" dirty="0"/>
              <a:t>Connects up to 5,000 VPCs and on-premises environments with a single gateway</a:t>
            </a:r>
            <a:endParaRPr lang="en-US" sz="2400" dirty="0"/>
          </a:p>
        </p:txBody>
      </p:sp>
      <p:sp>
        <p:nvSpPr>
          <p:cNvPr id="3" name="Footer Placeholder 2">
            <a:extLst>
              <a:ext uri="{FF2B5EF4-FFF2-40B4-BE49-F238E27FC236}">
                <a16:creationId xmlns:a16="http://schemas.microsoft.com/office/drawing/2014/main" id="{4319DC8F-A6A3-4221-B731-2BEA3F3539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69E3D7B-90BE-4986-96F3-FB8F9A6D7059}"/>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3365990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dirty="0"/>
              <a:t>Connecting multiple VPCs</a:t>
            </a:r>
          </a:p>
        </p:txBody>
      </p:sp>
      <p:sp>
        <p:nvSpPr>
          <p:cNvPr id="29" name="TextBox 28">
            <a:extLst>
              <a:ext uri="{FF2B5EF4-FFF2-40B4-BE49-F238E27FC236}">
                <a16:creationId xmlns:a16="http://schemas.microsoft.com/office/drawing/2014/main" id="{E01B356C-A904-4F6F-BC21-984E5000F6BD}"/>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want to fully connect three VPCs.</a:t>
            </a:r>
          </a:p>
        </p:txBody>
      </p:sp>
      <p:grpSp>
        <p:nvGrpSpPr>
          <p:cNvPr id="2" name="Group 1" descr="architecture diagram of three independent vpcs: vpc 1, vpc 2, and vpc 3.">
            <a:extLst>
              <a:ext uri="{FF2B5EF4-FFF2-40B4-BE49-F238E27FC236}">
                <a16:creationId xmlns:a16="http://schemas.microsoft.com/office/drawing/2014/main" id="{DA79D509-1682-4427-B022-602F437BC453}"/>
              </a:ext>
            </a:extLst>
          </p:cNvPr>
          <p:cNvGrpSpPr/>
          <p:nvPr/>
        </p:nvGrpSpPr>
        <p:grpSpPr>
          <a:xfrm>
            <a:off x="3736434" y="1994619"/>
            <a:ext cx="1828800" cy="4361731"/>
            <a:chOff x="3736434" y="1994619"/>
            <a:chExt cx="1828800" cy="4361731"/>
          </a:xfrm>
        </p:grpSpPr>
        <p:grpSp>
          <p:nvGrpSpPr>
            <p:cNvPr id="39" name="Group 38">
              <a:extLst>
                <a:ext uri="{FF2B5EF4-FFF2-40B4-BE49-F238E27FC236}">
                  <a16:creationId xmlns:a16="http://schemas.microsoft.com/office/drawing/2014/main" id="{7023D32C-DFB7-433F-9551-93A863DC0108}"/>
                </a:ext>
              </a:extLst>
            </p:cNvPr>
            <p:cNvGrpSpPr/>
            <p:nvPr/>
          </p:nvGrpSpPr>
          <p:grpSpPr>
            <a:xfrm>
              <a:off x="3736434" y="1994619"/>
              <a:ext cx="1828800" cy="1188720"/>
              <a:chOff x="3752309" y="2240280"/>
              <a:chExt cx="1828800" cy="1188720"/>
            </a:xfrm>
          </p:grpSpPr>
          <p:sp>
            <p:nvSpPr>
              <p:cNvPr id="40" name="Rectangle 39">
                <a:extLst>
                  <a:ext uri="{FF2B5EF4-FFF2-40B4-BE49-F238E27FC236}">
                    <a16:creationId xmlns:a16="http://schemas.microsoft.com/office/drawing/2014/main" id="{9BBB3D2C-8683-4A4C-B3DB-971989C78D55}"/>
                  </a:ext>
                </a:extLst>
              </p:cNvPr>
              <p:cNvSpPr/>
              <p:nvPr/>
            </p:nvSpPr>
            <p:spPr>
              <a:xfrm>
                <a:off x="3752309" y="224028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41" name="Graphic 40">
                <a:extLst>
                  <a:ext uri="{FF2B5EF4-FFF2-40B4-BE49-F238E27FC236}">
                    <a16:creationId xmlns:a16="http://schemas.microsoft.com/office/drawing/2014/main" id="{98425F4B-5412-4AF2-BC19-EB5D54D085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52309" y="2240280"/>
                <a:ext cx="457200" cy="457200"/>
              </a:xfrm>
              <a:prstGeom prst="rect">
                <a:avLst/>
              </a:prstGeom>
            </p:spPr>
          </p:pic>
        </p:grpSp>
        <p:grpSp>
          <p:nvGrpSpPr>
            <p:cNvPr id="45" name="Group 44">
              <a:extLst>
                <a:ext uri="{FF2B5EF4-FFF2-40B4-BE49-F238E27FC236}">
                  <a16:creationId xmlns:a16="http://schemas.microsoft.com/office/drawing/2014/main" id="{13DE2C1D-8789-484B-B505-431F191AB628}"/>
                </a:ext>
              </a:extLst>
            </p:cNvPr>
            <p:cNvGrpSpPr/>
            <p:nvPr/>
          </p:nvGrpSpPr>
          <p:grpSpPr>
            <a:xfrm>
              <a:off x="3736434" y="3581124"/>
              <a:ext cx="1828800" cy="1188720"/>
              <a:chOff x="3752309" y="3670939"/>
              <a:chExt cx="1828800" cy="1188720"/>
            </a:xfrm>
          </p:grpSpPr>
          <p:sp>
            <p:nvSpPr>
              <p:cNvPr id="46" name="Rectangle 45">
                <a:extLst>
                  <a:ext uri="{FF2B5EF4-FFF2-40B4-BE49-F238E27FC236}">
                    <a16:creationId xmlns:a16="http://schemas.microsoft.com/office/drawing/2014/main" id="{D23D9FD5-997E-463B-87EB-79F51415E69E}"/>
                  </a:ext>
                </a:extLst>
              </p:cNvPr>
              <p:cNvSpPr/>
              <p:nvPr/>
            </p:nvSpPr>
            <p:spPr>
              <a:xfrm>
                <a:off x="3752309" y="367093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47" name="Graphic 46">
                <a:extLst>
                  <a:ext uri="{FF2B5EF4-FFF2-40B4-BE49-F238E27FC236}">
                    <a16:creationId xmlns:a16="http://schemas.microsoft.com/office/drawing/2014/main" id="{5E9FF3F6-992D-46EB-B959-3DE13850B34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52309" y="3670939"/>
                <a:ext cx="457200" cy="457200"/>
              </a:xfrm>
              <a:prstGeom prst="rect">
                <a:avLst/>
              </a:prstGeom>
            </p:spPr>
          </p:pic>
        </p:grpSp>
        <p:grpSp>
          <p:nvGrpSpPr>
            <p:cNvPr id="51" name="Group 50">
              <a:extLst>
                <a:ext uri="{FF2B5EF4-FFF2-40B4-BE49-F238E27FC236}">
                  <a16:creationId xmlns:a16="http://schemas.microsoft.com/office/drawing/2014/main" id="{5D120FC5-89C8-4E9B-97C5-6ACA6FDAAF7B}"/>
                </a:ext>
              </a:extLst>
            </p:cNvPr>
            <p:cNvGrpSpPr/>
            <p:nvPr/>
          </p:nvGrpSpPr>
          <p:grpSpPr>
            <a:xfrm>
              <a:off x="3736434" y="5167630"/>
              <a:ext cx="1828800" cy="1188720"/>
              <a:chOff x="3720559" y="5167630"/>
              <a:chExt cx="1828800" cy="1188720"/>
            </a:xfrm>
          </p:grpSpPr>
          <p:sp>
            <p:nvSpPr>
              <p:cNvPr id="52" name="Rectangle 51">
                <a:extLst>
                  <a:ext uri="{FF2B5EF4-FFF2-40B4-BE49-F238E27FC236}">
                    <a16:creationId xmlns:a16="http://schemas.microsoft.com/office/drawing/2014/main" id="{6D6A0DA8-764A-4545-BD95-3D800E7488DF}"/>
                  </a:ext>
                </a:extLst>
              </p:cNvPr>
              <p:cNvSpPr/>
              <p:nvPr/>
            </p:nvSpPr>
            <p:spPr>
              <a:xfrm>
                <a:off x="3720559"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3" name="Graphic 52">
                <a:extLst>
                  <a:ext uri="{FF2B5EF4-FFF2-40B4-BE49-F238E27FC236}">
                    <a16:creationId xmlns:a16="http://schemas.microsoft.com/office/drawing/2014/main" id="{6D398946-9DE9-4400-A218-AA599D38AD4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20559" y="5167630"/>
                <a:ext cx="457200" cy="457200"/>
              </a:xfrm>
              <a:prstGeom prst="rect">
                <a:avLst/>
              </a:prstGeom>
            </p:spPr>
          </p:pic>
        </p:grpSp>
      </p:grpSp>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Tree>
    <p:custDataLst>
      <p:tags r:id="rId1"/>
    </p:custDataLst>
    <p:extLst>
      <p:ext uri="{BB962C8B-B14F-4D97-AF65-F5344CB8AC3E}">
        <p14:creationId xmlns:p14="http://schemas.microsoft.com/office/powerpoint/2010/main" val="419433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dirty="0"/>
              <a:t>Step 1: Create a transit gateway</a:t>
            </a:r>
          </a:p>
        </p:txBody>
      </p:sp>
      <p:sp>
        <p:nvSpPr>
          <p:cNvPr id="22" name="TextBox 21">
            <a:extLst>
              <a:ext uri="{FF2B5EF4-FFF2-40B4-BE49-F238E27FC236}">
                <a16:creationId xmlns:a16="http://schemas.microsoft.com/office/drawing/2014/main" id="{9BCB0CBA-3C32-47F7-920F-EF90F0A6066C}"/>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want to fully connect three VPCs.</a:t>
            </a:r>
          </a:p>
        </p:txBody>
      </p:sp>
      <p:grpSp>
        <p:nvGrpSpPr>
          <p:cNvPr id="7" name="Group 6" descr="architecture diagram of vpc 1, vpc 2, vpc 3, and aws transit gateway.">
            <a:extLst>
              <a:ext uri="{FF2B5EF4-FFF2-40B4-BE49-F238E27FC236}">
                <a16:creationId xmlns:a16="http://schemas.microsoft.com/office/drawing/2014/main" id="{C6F91E0D-48BC-4BB2-AFB8-0431CDFBBE1E}"/>
              </a:ext>
            </a:extLst>
          </p:cNvPr>
          <p:cNvGrpSpPr/>
          <p:nvPr/>
        </p:nvGrpSpPr>
        <p:grpSpPr>
          <a:xfrm>
            <a:off x="3736434" y="1171298"/>
            <a:ext cx="5405109" cy="5439942"/>
            <a:chOff x="3736434" y="1171298"/>
            <a:chExt cx="5405109" cy="5439942"/>
          </a:xfrm>
        </p:grpSpPr>
        <p:grpSp>
          <p:nvGrpSpPr>
            <p:cNvPr id="2" name="Group 1">
              <a:extLst>
                <a:ext uri="{FF2B5EF4-FFF2-40B4-BE49-F238E27FC236}">
                  <a16:creationId xmlns:a16="http://schemas.microsoft.com/office/drawing/2014/main" id="{2E2E98C4-0C7A-42CF-87DC-40552652B88A}"/>
                </a:ext>
              </a:extLst>
            </p:cNvPr>
            <p:cNvGrpSpPr/>
            <p:nvPr/>
          </p:nvGrpSpPr>
          <p:grpSpPr>
            <a:xfrm>
              <a:off x="5816058" y="1171298"/>
              <a:ext cx="3325485" cy="5439942"/>
              <a:chOff x="5816058" y="1171298"/>
              <a:chExt cx="3325485"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09F36451-ABDD-4849-891B-DE2B492E5B6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058" y="1171298"/>
                <a:ext cx="640080" cy="640080"/>
              </a:xfrm>
              <a:prstGeom prst="rect">
                <a:avLst/>
              </a:prstGeom>
            </p:spPr>
          </p:pic>
          <p:sp>
            <p:nvSpPr>
              <p:cNvPr id="23" name="Rectangle 22">
                <a:extLst>
                  <a:ext uri="{FF2B5EF4-FFF2-40B4-BE49-F238E27FC236}">
                    <a16:creationId xmlns:a16="http://schemas.microsoft.com/office/drawing/2014/main" id="{2EAB201B-445E-4CC3-AB9D-3707FEFA53F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grpSp>
          <p:nvGrpSpPr>
            <p:cNvPr id="3" name="Group 2">
              <a:extLst>
                <a:ext uri="{FF2B5EF4-FFF2-40B4-BE49-F238E27FC236}">
                  <a16:creationId xmlns:a16="http://schemas.microsoft.com/office/drawing/2014/main" id="{56AC45C5-4F3B-456C-B2F8-144A830CCA25}"/>
                </a:ext>
              </a:extLst>
            </p:cNvPr>
            <p:cNvGrpSpPr/>
            <p:nvPr/>
          </p:nvGrpSpPr>
          <p:grpSpPr>
            <a:xfrm>
              <a:off x="3736434" y="1994619"/>
              <a:ext cx="1828800" cy="4361731"/>
              <a:chOff x="3736434" y="1994619"/>
              <a:chExt cx="1828800" cy="4361731"/>
            </a:xfrm>
          </p:grpSpPr>
          <p:grpSp>
            <p:nvGrpSpPr>
              <p:cNvPr id="50" name="Group 49">
                <a:extLst>
                  <a:ext uri="{FF2B5EF4-FFF2-40B4-BE49-F238E27FC236}">
                    <a16:creationId xmlns:a16="http://schemas.microsoft.com/office/drawing/2014/main" id="{36AB1B85-DB58-48E7-A504-2213F27DAE4E}"/>
                  </a:ext>
                </a:extLst>
              </p:cNvPr>
              <p:cNvGrpSpPr/>
              <p:nvPr/>
            </p:nvGrpSpPr>
            <p:grpSpPr>
              <a:xfrm>
                <a:off x="3736434" y="1994619"/>
                <a:ext cx="1828800" cy="1188720"/>
                <a:chOff x="3752309" y="2240280"/>
                <a:chExt cx="1828800" cy="1188720"/>
              </a:xfrm>
            </p:grpSpPr>
            <p:sp>
              <p:nvSpPr>
                <p:cNvPr id="51" name="Rectangle 50">
                  <a:extLst>
                    <a:ext uri="{FF2B5EF4-FFF2-40B4-BE49-F238E27FC236}">
                      <a16:creationId xmlns:a16="http://schemas.microsoft.com/office/drawing/2014/main" id="{63DD3B0E-0FF4-43FD-BA05-C44D9405B80F}"/>
                    </a:ext>
                  </a:extLst>
                </p:cNvPr>
                <p:cNvSpPr/>
                <p:nvPr/>
              </p:nvSpPr>
              <p:spPr>
                <a:xfrm>
                  <a:off x="3752309" y="224028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2" name="Graphic 51">
                  <a:extLst>
                    <a:ext uri="{FF2B5EF4-FFF2-40B4-BE49-F238E27FC236}">
                      <a16:creationId xmlns:a16="http://schemas.microsoft.com/office/drawing/2014/main" id="{8E7B6179-73A3-466D-AD83-02762BF8277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2309" y="2240280"/>
                  <a:ext cx="457200" cy="457200"/>
                </a:xfrm>
                <a:prstGeom prst="rect">
                  <a:avLst/>
                </a:prstGeom>
              </p:spPr>
            </p:pic>
          </p:grpSp>
          <p:grpSp>
            <p:nvGrpSpPr>
              <p:cNvPr id="53" name="Group 52">
                <a:extLst>
                  <a:ext uri="{FF2B5EF4-FFF2-40B4-BE49-F238E27FC236}">
                    <a16:creationId xmlns:a16="http://schemas.microsoft.com/office/drawing/2014/main" id="{9FFE329E-987C-448E-B396-21EDB48496AC}"/>
                  </a:ext>
                </a:extLst>
              </p:cNvPr>
              <p:cNvGrpSpPr/>
              <p:nvPr/>
            </p:nvGrpSpPr>
            <p:grpSpPr>
              <a:xfrm>
                <a:off x="3736434" y="3581124"/>
                <a:ext cx="1828800" cy="1188720"/>
                <a:chOff x="3752309" y="3670939"/>
                <a:chExt cx="1828800" cy="1188720"/>
              </a:xfrm>
            </p:grpSpPr>
            <p:sp>
              <p:nvSpPr>
                <p:cNvPr id="54" name="Rectangle 53">
                  <a:extLst>
                    <a:ext uri="{FF2B5EF4-FFF2-40B4-BE49-F238E27FC236}">
                      <a16:creationId xmlns:a16="http://schemas.microsoft.com/office/drawing/2014/main" id="{03D1DD3B-78E9-4D8B-829B-BE2509A36125}"/>
                    </a:ext>
                  </a:extLst>
                </p:cNvPr>
                <p:cNvSpPr/>
                <p:nvPr/>
              </p:nvSpPr>
              <p:spPr>
                <a:xfrm>
                  <a:off x="3752309" y="367093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5" name="Graphic 54">
                  <a:extLst>
                    <a:ext uri="{FF2B5EF4-FFF2-40B4-BE49-F238E27FC236}">
                      <a16:creationId xmlns:a16="http://schemas.microsoft.com/office/drawing/2014/main" id="{F9629180-3A09-4E1B-A809-5AAC7C34E1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2309" y="3670939"/>
                  <a:ext cx="457200" cy="457200"/>
                </a:xfrm>
                <a:prstGeom prst="rect">
                  <a:avLst/>
                </a:prstGeom>
              </p:spPr>
            </p:pic>
          </p:grpSp>
          <p:grpSp>
            <p:nvGrpSpPr>
              <p:cNvPr id="56" name="Group 55">
                <a:extLst>
                  <a:ext uri="{FF2B5EF4-FFF2-40B4-BE49-F238E27FC236}">
                    <a16:creationId xmlns:a16="http://schemas.microsoft.com/office/drawing/2014/main" id="{8AACA965-11CE-4B6D-B63E-1F634B822A94}"/>
                  </a:ext>
                </a:extLst>
              </p:cNvPr>
              <p:cNvGrpSpPr/>
              <p:nvPr/>
            </p:nvGrpSpPr>
            <p:grpSpPr>
              <a:xfrm>
                <a:off x="3736434" y="5167630"/>
                <a:ext cx="1828800" cy="1188720"/>
                <a:chOff x="3720559" y="5167630"/>
                <a:chExt cx="1828800" cy="1188720"/>
              </a:xfrm>
            </p:grpSpPr>
            <p:sp>
              <p:nvSpPr>
                <p:cNvPr id="57" name="Rectangle 56">
                  <a:extLst>
                    <a:ext uri="{FF2B5EF4-FFF2-40B4-BE49-F238E27FC236}">
                      <a16:creationId xmlns:a16="http://schemas.microsoft.com/office/drawing/2014/main" id="{4EA9FF9D-FE67-4EFA-85D4-2A148C740442}"/>
                    </a:ext>
                  </a:extLst>
                </p:cNvPr>
                <p:cNvSpPr/>
                <p:nvPr/>
              </p:nvSpPr>
              <p:spPr>
                <a:xfrm>
                  <a:off x="3720559"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58" name="Graphic 57">
                  <a:extLst>
                    <a:ext uri="{FF2B5EF4-FFF2-40B4-BE49-F238E27FC236}">
                      <a16:creationId xmlns:a16="http://schemas.microsoft.com/office/drawing/2014/main" id="{0B5483D0-4791-4473-8A12-A90100B3A20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0559" y="5167630"/>
                  <a:ext cx="457200" cy="457200"/>
                </a:xfrm>
                <a:prstGeom prst="rect">
                  <a:avLst/>
                </a:prstGeom>
              </p:spPr>
            </p:pic>
          </p:grpSp>
        </p:grpSp>
      </p:grpSp>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Tree>
    <p:custDataLst>
      <p:tags r:id="rId1"/>
    </p:custDataLst>
    <p:extLst>
      <p:ext uri="{BB962C8B-B14F-4D97-AF65-F5344CB8AC3E}">
        <p14:creationId xmlns:p14="http://schemas.microsoft.com/office/powerpoint/2010/main" val="1258446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Step 2: Deploy elastic network interfaces</a:t>
            </a:r>
          </a:p>
        </p:txBody>
      </p:sp>
      <p:sp>
        <p:nvSpPr>
          <p:cNvPr id="22" name="TextBox 21">
            <a:extLst>
              <a:ext uri="{FF2B5EF4-FFF2-40B4-BE49-F238E27FC236}">
                <a16:creationId xmlns:a16="http://schemas.microsoft.com/office/drawing/2014/main" id="{9BCB0CBA-3C32-47F7-920F-EF90F0A6066C}"/>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want to fully connect three VPCs.</a:t>
            </a:r>
          </a:p>
        </p:txBody>
      </p:sp>
      <p:grpSp>
        <p:nvGrpSpPr>
          <p:cNvPr id="2" name="Group 1" descr="architecture diagram of vpc 1, vpc 2, vpc 3, and aws transit gateway. each vpc has two elastic network interfaces. the vpc 3 route table has only a local route.">
            <a:extLst>
              <a:ext uri="{FF2B5EF4-FFF2-40B4-BE49-F238E27FC236}">
                <a16:creationId xmlns:a16="http://schemas.microsoft.com/office/drawing/2014/main" id="{944766F9-F578-4B3D-BC3C-FDD7FB70F4EA}"/>
              </a:ext>
            </a:extLst>
          </p:cNvPr>
          <p:cNvGrpSpPr/>
          <p:nvPr/>
        </p:nvGrpSpPr>
        <p:grpSpPr>
          <a:xfrm>
            <a:off x="3019658" y="1171298"/>
            <a:ext cx="6121885" cy="5439942"/>
            <a:chOff x="3019658" y="1171298"/>
            <a:chExt cx="6121885"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09F36451-ABDD-4849-891B-DE2B492E5B6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058" y="1171298"/>
              <a:ext cx="640080" cy="640080"/>
            </a:xfrm>
            <a:prstGeom prst="rect">
              <a:avLst/>
            </a:prstGeom>
          </p:spPr>
        </p:pic>
        <p:sp>
          <p:nvSpPr>
            <p:cNvPr id="23" name="Rectangle 22">
              <a:extLst>
                <a:ext uri="{FF2B5EF4-FFF2-40B4-BE49-F238E27FC236}">
                  <a16:creationId xmlns:a16="http://schemas.microsoft.com/office/drawing/2014/main" id="{2EAB201B-445E-4CC3-AB9D-3707FEFA53F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nvGrpSpPr>
            <p:cNvPr id="18" name="Group 17">
              <a:extLst>
                <a:ext uri="{FF2B5EF4-FFF2-40B4-BE49-F238E27FC236}">
                  <a16:creationId xmlns:a16="http://schemas.microsoft.com/office/drawing/2014/main" id="{9547913B-DDF8-4EB1-84C4-7B3AF31CAC07}"/>
                </a:ext>
              </a:extLst>
            </p:cNvPr>
            <p:cNvGrpSpPr/>
            <p:nvPr/>
          </p:nvGrpSpPr>
          <p:grpSpPr>
            <a:xfrm>
              <a:off x="3736434" y="1994619"/>
              <a:ext cx="1828800" cy="1188720"/>
              <a:chOff x="3736434" y="1994619"/>
              <a:chExt cx="1828800" cy="1188720"/>
            </a:xfrm>
          </p:grpSpPr>
          <p:pic>
            <p:nvPicPr>
              <p:cNvPr id="19" name="Graphic 18">
                <a:extLst>
                  <a:ext uri="{FF2B5EF4-FFF2-40B4-BE49-F238E27FC236}">
                    <a16:creationId xmlns:a16="http://schemas.microsoft.com/office/drawing/2014/main" id="{2340D990-F23E-412B-9D36-62D5BF9915D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1994619"/>
                <a:ext cx="457200" cy="457200"/>
              </a:xfrm>
              <a:prstGeom prst="rect">
                <a:avLst/>
              </a:prstGeom>
            </p:spPr>
          </p:pic>
          <p:sp>
            <p:nvSpPr>
              <p:cNvPr id="20" name="Rectangle 19">
                <a:extLst>
                  <a:ext uri="{FF2B5EF4-FFF2-40B4-BE49-F238E27FC236}">
                    <a16:creationId xmlns:a16="http://schemas.microsoft.com/office/drawing/2014/main" id="{9D25A3DF-723D-4F5D-BB94-EBDB259CD9F3}"/>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24" name="Group 23">
                <a:extLst>
                  <a:ext uri="{FF2B5EF4-FFF2-40B4-BE49-F238E27FC236}">
                    <a16:creationId xmlns:a16="http://schemas.microsoft.com/office/drawing/2014/main" id="{EF039DDD-C777-49B7-9B09-4A3C8B5587A9}"/>
                  </a:ext>
                </a:extLst>
              </p:cNvPr>
              <p:cNvGrpSpPr/>
              <p:nvPr/>
            </p:nvGrpSpPr>
            <p:grpSpPr>
              <a:xfrm>
                <a:off x="4104734" y="2624484"/>
                <a:ext cx="1092200" cy="548640"/>
                <a:chOff x="4104734" y="2624484"/>
                <a:chExt cx="1092200" cy="548640"/>
              </a:xfrm>
            </p:grpSpPr>
            <p:pic>
              <p:nvPicPr>
                <p:cNvPr id="25" name="Graphic 24">
                  <a:extLst>
                    <a:ext uri="{FF2B5EF4-FFF2-40B4-BE49-F238E27FC236}">
                      <a16:creationId xmlns:a16="http://schemas.microsoft.com/office/drawing/2014/main" id="{325A4226-72FD-4644-B2EF-4FDE6C08659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26" name="Graphic 25">
                  <a:extLst>
                    <a:ext uri="{FF2B5EF4-FFF2-40B4-BE49-F238E27FC236}">
                      <a16:creationId xmlns:a16="http://schemas.microsoft.com/office/drawing/2014/main" id="{D2934861-2956-424C-928C-0CB4F2BDC91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27" name="Straight Connector 26">
                  <a:extLst>
                    <a:ext uri="{FF2B5EF4-FFF2-40B4-BE49-F238E27FC236}">
                      <a16:creationId xmlns:a16="http://schemas.microsoft.com/office/drawing/2014/main" id="{249A5E48-1F40-49FB-882A-6F4BA8DA839E}"/>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09F38ED0-096B-47D5-BBD7-556BAEBB967F}"/>
                </a:ext>
              </a:extLst>
            </p:cNvPr>
            <p:cNvGrpSpPr/>
            <p:nvPr/>
          </p:nvGrpSpPr>
          <p:grpSpPr>
            <a:xfrm>
              <a:off x="3736434" y="3581124"/>
              <a:ext cx="1828800" cy="1188720"/>
              <a:chOff x="3736434" y="3581124"/>
              <a:chExt cx="1828800" cy="1188720"/>
            </a:xfrm>
          </p:grpSpPr>
          <p:pic>
            <p:nvPicPr>
              <p:cNvPr id="30" name="Graphic 29">
                <a:extLst>
                  <a:ext uri="{FF2B5EF4-FFF2-40B4-BE49-F238E27FC236}">
                    <a16:creationId xmlns:a16="http://schemas.microsoft.com/office/drawing/2014/main" id="{132AC935-9C48-4DFC-8DD4-2271BDF0CEE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3581124"/>
                <a:ext cx="457200" cy="457200"/>
              </a:xfrm>
              <a:prstGeom prst="rect">
                <a:avLst/>
              </a:prstGeom>
            </p:spPr>
          </p:pic>
          <p:sp>
            <p:nvSpPr>
              <p:cNvPr id="31" name="Rectangle 30">
                <a:extLst>
                  <a:ext uri="{FF2B5EF4-FFF2-40B4-BE49-F238E27FC236}">
                    <a16:creationId xmlns:a16="http://schemas.microsoft.com/office/drawing/2014/main" id="{DD35468E-08BD-41AE-B559-724F8E185AEA}"/>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32" name="Group 31">
                <a:extLst>
                  <a:ext uri="{FF2B5EF4-FFF2-40B4-BE49-F238E27FC236}">
                    <a16:creationId xmlns:a16="http://schemas.microsoft.com/office/drawing/2014/main" id="{B8EC0679-821A-4F63-B9EC-2253403448C4}"/>
                  </a:ext>
                </a:extLst>
              </p:cNvPr>
              <p:cNvGrpSpPr/>
              <p:nvPr/>
            </p:nvGrpSpPr>
            <p:grpSpPr>
              <a:xfrm>
                <a:off x="4100378" y="4213801"/>
                <a:ext cx="1092200" cy="548640"/>
                <a:chOff x="4104734" y="2624484"/>
                <a:chExt cx="1092200" cy="548640"/>
              </a:xfrm>
            </p:grpSpPr>
            <p:pic>
              <p:nvPicPr>
                <p:cNvPr id="33" name="Graphic 32">
                  <a:extLst>
                    <a:ext uri="{FF2B5EF4-FFF2-40B4-BE49-F238E27FC236}">
                      <a16:creationId xmlns:a16="http://schemas.microsoft.com/office/drawing/2014/main" id="{B7DA382E-2B67-4264-9B81-D18DC5AC14C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34" name="Graphic 33">
                  <a:extLst>
                    <a:ext uri="{FF2B5EF4-FFF2-40B4-BE49-F238E27FC236}">
                      <a16:creationId xmlns:a16="http://schemas.microsoft.com/office/drawing/2014/main" id="{BE8AF92A-364E-4EB0-AC69-0B017294351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35" name="Straight Connector 34">
                  <a:extLst>
                    <a:ext uri="{FF2B5EF4-FFF2-40B4-BE49-F238E27FC236}">
                      <a16:creationId xmlns:a16="http://schemas.microsoft.com/office/drawing/2014/main" id="{F2D48F78-966E-440B-994F-364993F4BBA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5CC0B173-4581-47B7-8549-CDEFDAE0C408}"/>
                </a:ext>
              </a:extLst>
            </p:cNvPr>
            <p:cNvGrpSpPr/>
            <p:nvPr/>
          </p:nvGrpSpPr>
          <p:grpSpPr>
            <a:xfrm>
              <a:off x="3736434" y="5167630"/>
              <a:ext cx="1828800" cy="1197192"/>
              <a:chOff x="3736434" y="5167630"/>
              <a:chExt cx="1828800" cy="1197192"/>
            </a:xfrm>
          </p:grpSpPr>
          <p:pic>
            <p:nvPicPr>
              <p:cNvPr id="37" name="Graphic 36">
                <a:extLst>
                  <a:ext uri="{FF2B5EF4-FFF2-40B4-BE49-F238E27FC236}">
                    <a16:creationId xmlns:a16="http://schemas.microsoft.com/office/drawing/2014/main" id="{FB9308AA-C0F1-46B7-80AF-B275489BB79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5167630"/>
                <a:ext cx="457200" cy="457200"/>
              </a:xfrm>
              <a:prstGeom prst="rect">
                <a:avLst/>
              </a:prstGeom>
            </p:spPr>
          </p:pic>
          <p:sp>
            <p:nvSpPr>
              <p:cNvPr id="38" name="Rectangle 37">
                <a:extLst>
                  <a:ext uri="{FF2B5EF4-FFF2-40B4-BE49-F238E27FC236}">
                    <a16:creationId xmlns:a16="http://schemas.microsoft.com/office/drawing/2014/main" id="{FBDC9A2A-676B-4646-8D0E-C739D011DB57}"/>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39" name="Group 38">
                <a:extLst>
                  <a:ext uri="{FF2B5EF4-FFF2-40B4-BE49-F238E27FC236}">
                    <a16:creationId xmlns:a16="http://schemas.microsoft.com/office/drawing/2014/main" id="{686E6298-9422-41C5-84C8-742982B60729}"/>
                  </a:ext>
                </a:extLst>
              </p:cNvPr>
              <p:cNvGrpSpPr/>
              <p:nvPr/>
            </p:nvGrpSpPr>
            <p:grpSpPr>
              <a:xfrm>
                <a:off x="4109085" y="5816182"/>
                <a:ext cx="1092200" cy="548640"/>
                <a:chOff x="4104734" y="2624484"/>
                <a:chExt cx="1092200" cy="548640"/>
              </a:xfrm>
            </p:grpSpPr>
            <p:pic>
              <p:nvPicPr>
                <p:cNvPr id="40" name="Graphic 39">
                  <a:extLst>
                    <a:ext uri="{FF2B5EF4-FFF2-40B4-BE49-F238E27FC236}">
                      <a16:creationId xmlns:a16="http://schemas.microsoft.com/office/drawing/2014/main" id="{775EAF0C-6223-4927-B821-7CBCB859081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41" name="Graphic 40">
                  <a:extLst>
                    <a:ext uri="{FF2B5EF4-FFF2-40B4-BE49-F238E27FC236}">
                      <a16:creationId xmlns:a16="http://schemas.microsoft.com/office/drawing/2014/main" id="{F9A749B1-B693-42D4-971D-88651374EC3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42" name="Straight Connector 41">
                  <a:extLst>
                    <a:ext uri="{FF2B5EF4-FFF2-40B4-BE49-F238E27FC236}">
                      <a16:creationId xmlns:a16="http://schemas.microsoft.com/office/drawing/2014/main" id="{332DF4C6-83A8-45D5-B5A8-F609D533F944}"/>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cxnSp>
          <p:nvCxnSpPr>
            <p:cNvPr id="44" name="Straight Arrow Connector 43">
              <a:extLst>
                <a:ext uri="{FF2B5EF4-FFF2-40B4-BE49-F238E27FC236}">
                  <a16:creationId xmlns:a16="http://schemas.microsoft.com/office/drawing/2014/main" id="{391D458B-9E8F-4D2F-AD80-F5E08518E7BB}"/>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46D30A8-461E-4505-A0B5-FCE0D4A601BE}"/>
              </a:ext>
            </a:extLst>
          </p:cNvPr>
          <p:cNvSpPr txBox="1"/>
          <p:nvPr/>
        </p:nvSpPr>
        <p:spPr>
          <a:xfrm>
            <a:off x="652213" y="4599636"/>
            <a:ext cx="1972015" cy="369332"/>
          </a:xfrm>
          <a:prstGeom prst="rect">
            <a:avLst/>
          </a:prstGeom>
          <a:noFill/>
        </p:spPr>
        <p:txBody>
          <a:bodyPr wrap="none" rtlCol="0">
            <a:spAutoFit/>
          </a:bodyPr>
          <a:lstStyle/>
          <a:p>
            <a:r>
              <a:rPr lang="en-US" dirty="0">
                <a:ea typeface="Amazon Ember Light" panose="020B0403020204020204" pitchFamily="34" charset="0"/>
                <a:cs typeface="Amazon Ember Light" panose="020B0403020204020204" pitchFamily="34" charset="0"/>
              </a:rPr>
              <a:t>VPC 3 route table</a:t>
            </a:r>
          </a:p>
        </p:txBody>
      </p:sp>
      <p:graphicFrame>
        <p:nvGraphicFramePr>
          <p:cNvPr id="45" name="Table 44">
            <a:extLst>
              <a:ext uri="{FF2B5EF4-FFF2-40B4-BE49-F238E27FC236}">
                <a16:creationId xmlns:a16="http://schemas.microsoft.com/office/drawing/2014/main" id="{E1DAEC87-2B24-4F55-9825-BF0031F84D8F}"/>
              </a:ext>
            </a:extLst>
          </p:cNvPr>
          <p:cNvGraphicFramePr>
            <a:graphicFrameLocks noGrp="1"/>
          </p:cNvGraphicFramePr>
          <p:nvPr>
            <p:extLst>
              <p:ext uri="{D42A27DB-BD31-4B8C-83A1-F6EECF244321}">
                <p14:modId xmlns:p14="http://schemas.microsoft.com/office/powerpoint/2010/main" val="4258253699"/>
              </p:ext>
            </p:extLst>
          </p:nvPr>
        </p:nvGraphicFramePr>
        <p:xfrm>
          <a:off x="357770" y="5003396"/>
          <a:ext cx="2661888" cy="73152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276058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5">
            <a:extLst>
              <a:ext uri="{FF2B5EF4-FFF2-40B4-BE49-F238E27FC236}">
                <a16:creationId xmlns:a16="http://schemas.microsoft.com/office/drawing/2014/main" id="{FD1B0FF4-888E-4496-88C6-CBA1AA5D6D5C}"/>
              </a:ext>
            </a:extLst>
          </p:cNvPr>
          <p:cNvSpPr>
            <a:spLocks noGrp="1"/>
          </p:cNvSpPr>
          <p:nvPr>
            <p:ph type="title"/>
          </p:nvPr>
        </p:nvSpPr>
        <p:spPr/>
        <p:txBody>
          <a:bodyPr/>
          <a:lstStyle/>
          <a:p>
            <a:r>
              <a:rPr lang="en-US" dirty="0"/>
              <a:t>Step 3: Update the VPC route table</a:t>
            </a:r>
          </a:p>
        </p:txBody>
      </p:sp>
      <p:sp>
        <p:nvSpPr>
          <p:cNvPr id="43" name="TextBox 42">
            <a:extLst>
              <a:ext uri="{FF2B5EF4-FFF2-40B4-BE49-F238E27FC236}">
                <a16:creationId xmlns:a16="http://schemas.microsoft.com/office/drawing/2014/main" id="{2E3E515F-C4D1-40E3-8C04-2B40F95AE9B9}"/>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want to fully connect three VPCs.</a:t>
            </a:r>
          </a:p>
        </p:txBody>
      </p:sp>
      <p:grpSp>
        <p:nvGrpSpPr>
          <p:cNvPr id="12" name="Group 11"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a:extLst>
              <a:ext uri="{FF2B5EF4-FFF2-40B4-BE49-F238E27FC236}">
                <a16:creationId xmlns:a16="http://schemas.microsoft.com/office/drawing/2014/main" id="{76EC528D-E9AB-41A5-9291-50F45A3798DA}"/>
              </a:ext>
            </a:extLst>
          </p:cNvPr>
          <p:cNvGrpSpPr/>
          <p:nvPr/>
        </p:nvGrpSpPr>
        <p:grpSpPr>
          <a:xfrm>
            <a:off x="3019658" y="1171298"/>
            <a:ext cx="6121885" cy="5439942"/>
            <a:chOff x="3019658" y="1171298"/>
            <a:chExt cx="6121885" cy="5439942"/>
          </a:xfrm>
        </p:grpSpPr>
        <p:grpSp>
          <p:nvGrpSpPr>
            <p:cNvPr id="11" name="Group 10">
              <a:extLst>
                <a:ext uri="{FF2B5EF4-FFF2-40B4-BE49-F238E27FC236}">
                  <a16:creationId xmlns:a16="http://schemas.microsoft.com/office/drawing/2014/main" id="{F82060B0-C22B-4348-A454-375B2C635413}"/>
                </a:ext>
              </a:extLst>
            </p:cNvPr>
            <p:cNvGrpSpPr/>
            <p:nvPr/>
          </p:nvGrpSpPr>
          <p:grpSpPr>
            <a:xfrm>
              <a:off x="3736434" y="1171298"/>
              <a:ext cx="5405109" cy="5439942"/>
              <a:chOff x="3736434" y="1171298"/>
              <a:chExt cx="5405109" cy="5439942"/>
            </a:xfrm>
          </p:grpSpPr>
          <p:cxnSp>
            <p:nvCxnSpPr>
              <p:cNvPr id="52" name="Connector: Elbow 51">
                <a:extLst>
                  <a:ext uri="{FF2B5EF4-FFF2-40B4-BE49-F238E27FC236}">
                    <a16:creationId xmlns:a16="http://schemas.microsoft.com/office/drawing/2014/main" id="{0838189C-B00B-43EC-9B68-B1CB2C2D3707}"/>
                  </a:ext>
                </a:extLst>
              </p:cNvPr>
              <p:cNvCxnSpPr>
                <a:cxnSpLocks/>
                <a:stCxn id="9" idx="2"/>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a:stCxn id="10" idx="2"/>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31C5DE9-B9A1-41EC-A058-D81B2A8274A4}"/>
                  </a:ext>
                </a:extLst>
              </p:cNvPr>
              <p:cNvGrpSpPr/>
              <p:nvPr/>
            </p:nvGrpSpPr>
            <p:grpSpPr>
              <a:xfrm>
                <a:off x="3736434" y="1171298"/>
                <a:ext cx="5405109" cy="5439942"/>
                <a:chOff x="3736434" y="1171298"/>
                <a:chExt cx="5405109" cy="5439942"/>
              </a:xfrm>
            </p:grpSpPr>
            <p:sp>
              <p:nvSpPr>
                <p:cNvPr id="28" name="Rounded Rectangle 49">
                  <a:extLst>
                    <a:ext uri="{FF2B5EF4-FFF2-40B4-BE49-F238E27FC236}">
                      <a16:creationId xmlns:a16="http://schemas.microsoft.com/office/drawing/2014/main" id="{D7441A57-4224-44CC-8138-3B754750FD04}"/>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a:extLst>
                    <a:ext uri="{FF2B5EF4-FFF2-40B4-BE49-F238E27FC236}">
                      <a16:creationId xmlns:a16="http://schemas.microsoft.com/office/drawing/2014/main" id="{2DB3ACEB-5EF5-4A4E-A90D-B692A2F73F5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058" y="1171298"/>
                  <a:ext cx="640080" cy="640080"/>
                </a:xfrm>
                <a:prstGeom prst="rect">
                  <a:avLst/>
                </a:prstGeom>
              </p:spPr>
            </p:pic>
            <p:sp>
              <p:nvSpPr>
                <p:cNvPr id="44" name="Rectangle 43">
                  <a:extLst>
                    <a:ext uri="{FF2B5EF4-FFF2-40B4-BE49-F238E27FC236}">
                      <a16:creationId xmlns:a16="http://schemas.microsoft.com/office/drawing/2014/main" id="{5A9FFED2-8F8D-4C28-B81C-8C967E002E41}"/>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nvGrpSpPr>
                <p:cNvPr id="23" name="Group 22">
                  <a:extLst>
                    <a:ext uri="{FF2B5EF4-FFF2-40B4-BE49-F238E27FC236}">
                      <a16:creationId xmlns:a16="http://schemas.microsoft.com/office/drawing/2014/main" id="{4F8E7FF3-BC43-4988-8767-8DC6DAFE9ED9}"/>
                    </a:ext>
                  </a:extLst>
                </p:cNvPr>
                <p:cNvGrpSpPr/>
                <p:nvPr/>
              </p:nvGrpSpPr>
              <p:grpSpPr>
                <a:xfrm>
                  <a:off x="3736434" y="1994619"/>
                  <a:ext cx="1828800" cy="1188720"/>
                  <a:chOff x="3736434" y="1994619"/>
                  <a:chExt cx="1828800" cy="1188720"/>
                </a:xfrm>
              </p:grpSpPr>
              <p:pic>
                <p:nvPicPr>
                  <p:cNvPr id="8" name="Graphic 7">
                    <a:extLst>
                      <a:ext uri="{FF2B5EF4-FFF2-40B4-BE49-F238E27FC236}">
                        <a16:creationId xmlns:a16="http://schemas.microsoft.com/office/drawing/2014/main" id="{4C754EB2-B8F3-4E5D-8CE0-BA6C950BB7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1994619"/>
                    <a:ext cx="457200" cy="457200"/>
                  </a:xfrm>
                  <a:prstGeom prst="rect">
                    <a:avLst/>
                  </a:prstGeom>
                </p:spPr>
              </p:pic>
              <p:sp>
                <p:nvSpPr>
                  <p:cNvPr id="7" name="Rectangle 6">
                    <a:extLst>
                      <a:ext uri="{FF2B5EF4-FFF2-40B4-BE49-F238E27FC236}">
                        <a16:creationId xmlns:a16="http://schemas.microsoft.com/office/drawing/2014/main" id="{11508AA9-0EDC-43FF-AACF-5DBFC5838F4E}"/>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6" name="Group 5">
                    <a:extLst>
                      <a:ext uri="{FF2B5EF4-FFF2-40B4-BE49-F238E27FC236}">
                        <a16:creationId xmlns:a16="http://schemas.microsoft.com/office/drawing/2014/main" id="{169EDCCD-E74D-41E7-BB85-8D6F0AC3F466}"/>
                      </a:ext>
                    </a:extLst>
                  </p:cNvPr>
                  <p:cNvGrpSpPr/>
                  <p:nvPr/>
                </p:nvGrpSpPr>
                <p:grpSpPr>
                  <a:xfrm>
                    <a:off x="4104734" y="2624484"/>
                    <a:ext cx="1092200" cy="548640"/>
                    <a:chOff x="4104734" y="2624484"/>
                    <a:chExt cx="1092200" cy="548640"/>
                  </a:xfrm>
                </p:grpSpPr>
                <p:pic>
                  <p:nvPicPr>
                    <p:cNvPr id="9" name="Graphic 8">
                      <a:extLst>
                        <a:ext uri="{FF2B5EF4-FFF2-40B4-BE49-F238E27FC236}">
                          <a16:creationId xmlns:a16="http://schemas.microsoft.com/office/drawing/2014/main" id="{DDA47097-8853-4F03-B7E1-2A6885CF05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10" name="Graphic 9">
                      <a:extLst>
                        <a:ext uri="{FF2B5EF4-FFF2-40B4-BE49-F238E27FC236}">
                          <a16:creationId xmlns:a16="http://schemas.microsoft.com/office/drawing/2014/main" id="{AF9F6C21-269D-46B9-8748-21E46BC5F7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3" name="Straight Connector 2">
                      <a:extLst>
                        <a:ext uri="{FF2B5EF4-FFF2-40B4-BE49-F238E27FC236}">
                          <a16:creationId xmlns:a16="http://schemas.microsoft.com/office/drawing/2014/main" id="{AE09F541-801E-424B-A27B-E4E38641509E}"/>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48D3D82C-2A89-4E25-A603-C6E622AE65FF}"/>
                    </a:ext>
                  </a:extLst>
                </p:cNvPr>
                <p:cNvGrpSpPr/>
                <p:nvPr/>
              </p:nvGrpSpPr>
              <p:grpSpPr>
                <a:xfrm>
                  <a:off x="3736434" y="3581124"/>
                  <a:ext cx="1828800" cy="1188720"/>
                  <a:chOff x="3736434" y="3581124"/>
                  <a:chExt cx="1828800" cy="1188720"/>
                </a:xfrm>
              </p:grpSpPr>
              <p:pic>
                <p:nvPicPr>
                  <p:cNvPr id="14" name="Graphic 13">
                    <a:extLst>
                      <a:ext uri="{FF2B5EF4-FFF2-40B4-BE49-F238E27FC236}">
                        <a16:creationId xmlns:a16="http://schemas.microsoft.com/office/drawing/2014/main" id="{EC09482E-68C7-4A77-A9EB-8D25E0D128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3581124"/>
                    <a:ext cx="457200" cy="457200"/>
                  </a:xfrm>
                  <a:prstGeom prst="rect">
                    <a:avLst/>
                  </a:prstGeom>
                </p:spPr>
              </p:pic>
              <p:sp>
                <p:nvSpPr>
                  <p:cNvPr id="13" name="Rectangle 12">
                    <a:extLst>
                      <a:ext uri="{FF2B5EF4-FFF2-40B4-BE49-F238E27FC236}">
                        <a16:creationId xmlns:a16="http://schemas.microsoft.com/office/drawing/2014/main" id="{C1FF6CBA-7DD1-44AF-AB27-690F6B49F673}"/>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49" name="Group 48">
                    <a:extLst>
                      <a:ext uri="{FF2B5EF4-FFF2-40B4-BE49-F238E27FC236}">
                        <a16:creationId xmlns:a16="http://schemas.microsoft.com/office/drawing/2014/main" id="{6298A879-1DEE-4F14-96A3-FCA8A6E106F6}"/>
                      </a:ext>
                    </a:extLst>
                  </p:cNvPr>
                  <p:cNvGrpSpPr/>
                  <p:nvPr/>
                </p:nvGrpSpPr>
                <p:grpSpPr>
                  <a:xfrm>
                    <a:off x="4100378" y="4213801"/>
                    <a:ext cx="1092200" cy="548640"/>
                    <a:chOff x="4104734" y="2624484"/>
                    <a:chExt cx="1092200" cy="548640"/>
                  </a:xfrm>
                </p:grpSpPr>
                <p:pic>
                  <p:nvPicPr>
                    <p:cNvPr id="50" name="Graphic 49">
                      <a:extLst>
                        <a:ext uri="{FF2B5EF4-FFF2-40B4-BE49-F238E27FC236}">
                          <a16:creationId xmlns:a16="http://schemas.microsoft.com/office/drawing/2014/main" id="{F934584E-3BB6-43F9-939A-8A2CF60CB5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51" name="Graphic 50">
                      <a:extLst>
                        <a:ext uri="{FF2B5EF4-FFF2-40B4-BE49-F238E27FC236}">
                          <a16:creationId xmlns:a16="http://schemas.microsoft.com/office/drawing/2014/main" id="{1C6B97B7-F5D5-4256-8D3D-CE8051ED66D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53" name="Straight Connector 52">
                      <a:extLst>
                        <a:ext uri="{FF2B5EF4-FFF2-40B4-BE49-F238E27FC236}">
                          <a16:creationId xmlns:a16="http://schemas.microsoft.com/office/drawing/2014/main" id="{1088028B-BA24-4CE1-AE8C-7D7AA39C1EB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25ED22E-9A94-4180-9836-81963C2A9BA7}"/>
                    </a:ext>
                  </a:extLst>
                </p:cNvPr>
                <p:cNvGrpSpPr/>
                <p:nvPr/>
              </p:nvGrpSpPr>
              <p:grpSpPr>
                <a:xfrm>
                  <a:off x="3736434" y="5167630"/>
                  <a:ext cx="1828800" cy="1197192"/>
                  <a:chOff x="3736434" y="5167630"/>
                  <a:chExt cx="1828800" cy="1197192"/>
                </a:xfrm>
              </p:grpSpPr>
              <p:pic>
                <p:nvPicPr>
                  <p:cNvPr id="19" name="Graphic 18">
                    <a:extLst>
                      <a:ext uri="{FF2B5EF4-FFF2-40B4-BE49-F238E27FC236}">
                        <a16:creationId xmlns:a16="http://schemas.microsoft.com/office/drawing/2014/main" id="{809A849E-3E54-4AFA-A553-2AA8B4FE4A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5167630"/>
                    <a:ext cx="457200" cy="457200"/>
                  </a:xfrm>
                  <a:prstGeom prst="rect">
                    <a:avLst/>
                  </a:prstGeom>
                </p:spPr>
              </p:pic>
              <p:sp>
                <p:nvSpPr>
                  <p:cNvPr id="18" name="Rectangle 17">
                    <a:extLst>
                      <a:ext uri="{FF2B5EF4-FFF2-40B4-BE49-F238E27FC236}">
                        <a16:creationId xmlns:a16="http://schemas.microsoft.com/office/drawing/2014/main" id="{70119F4E-0875-4D47-964E-877EB5539F46}"/>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54" name="Group 53">
                    <a:extLst>
                      <a:ext uri="{FF2B5EF4-FFF2-40B4-BE49-F238E27FC236}">
                        <a16:creationId xmlns:a16="http://schemas.microsoft.com/office/drawing/2014/main" id="{1E316B17-F494-4C2C-8427-DA21609D4A39}"/>
                      </a:ext>
                    </a:extLst>
                  </p:cNvPr>
                  <p:cNvGrpSpPr/>
                  <p:nvPr/>
                </p:nvGrpSpPr>
                <p:grpSpPr>
                  <a:xfrm>
                    <a:off x="4109085" y="5816182"/>
                    <a:ext cx="1092200" cy="548640"/>
                    <a:chOff x="4104734" y="2624484"/>
                    <a:chExt cx="1092200" cy="548640"/>
                  </a:xfrm>
                </p:grpSpPr>
                <p:pic>
                  <p:nvPicPr>
                    <p:cNvPr id="55" name="Graphic 54">
                      <a:extLst>
                        <a:ext uri="{FF2B5EF4-FFF2-40B4-BE49-F238E27FC236}">
                          <a16:creationId xmlns:a16="http://schemas.microsoft.com/office/drawing/2014/main" id="{5A2F424C-0E24-4113-8B43-C4758B5D950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57" name="Graphic 56">
                      <a:extLst>
                        <a:ext uri="{FF2B5EF4-FFF2-40B4-BE49-F238E27FC236}">
                          <a16:creationId xmlns:a16="http://schemas.microsoft.com/office/drawing/2014/main" id="{5D73ADF4-EB92-4FFC-ACC9-E84CABD5697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58" name="Straight Connector 57">
                      <a:extLst>
                        <a:ext uri="{FF2B5EF4-FFF2-40B4-BE49-F238E27FC236}">
                          <a16:creationId xmlns:a16="http://schemas.microsoft.com/office/drawing/2014/main" id="{7CB7971C-AB2F-4C51-BF95-E538D889C9C3}"/>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cxnSp>
          <p:nvCxnSpPr>
            <p:cNvPr id="48" name="Straight Arrow Connector 47">
              <a:extLst>
                <a:ext uri="{FF2B5EF4-FFF2-40B4-BE49-F238E27FC236}">
                  <a16:creationId xmlns:a16="http://schemas.microsoft.com/office/drawing/2014/main" id="{A33117E9-E58C-4099-A0EA-ABF9DB71CEF9}"/>
                </a:ext>
                <a:ext uri="{C183D7F6-B498-43B3-948B-1728B52AA6E4}">
                  <adec:decorative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81FACD37-4AA3-4E82-9868-E73CE3D1EE75}"/>
              </a:ext>
            </a:extLst>
          </p:cNvPr>
          <p:cNvSpPr txBox="1"/>
          <p:nvPr/>
        </p:nvSpPr>
        <p:spPr>
          <a:xfrm>
            <a:off x="652213" y="4599636"/>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3 route table</a:t>
            </a:r>
          </a:p>
        </p:txBody>
      </p:sp>
      <p:graphicFrame>
        <p:nvGraphicFramePr>
          <p:cNvPr id="59" name="Table 58">
            <a:extLst>
              <a:ext uri="{FF2B5EF4-FFF2-40B4-BE49-F238E27FC236}">
                <a16:creationId xmlns:a16="http://schemas.microsoft.com/office/drawing/2014/main" id="{7F1F906F-F185-431E-8F7F-4997A75C7AB5}"/>
              </a:ext>
            </a:extLst>
          </p:cNvPr>
          <p:cNvGraphicFramePr>
            <a:graphicFrameLocks noGrp="1"/>
          </p:cNvGraphicFramePr>
          <p:nvPr>
            <p:extLst>
              <p:ext uri="{D42A27DB-BD31-4B8C-83A1-F6EECF244321}">
                <p14:modId xmlns:p14="http://schemas.microsoft.com/office/powerpoint/2010/main" val="3193584497"/>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Tree>
    <p:custDataLst>
      <p:tags r:id="rId1"/>
    </p:custDataLst>
    <p:extLst>
      <p:ext uri="{BB962C8B-B14F-4D97-AF65-F5344CB8AC3E}">
        <p14:creationId xmlns:p14="http://schemas.microsoft.com/office/powerpoint/2010/main" val="757975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dirty="0"/>
              <a:t>Step 4: Update the transit gateway route table</a:t>
            </a:r>
          </a:p>
        </p:txBody>
      </p:sp>
      <p:sp>
        <p:nvSpPr>
          <p:cNvPr id="48" name="TextBox 47">
            <a:extLst>
              <a:ext uri="{FF2B5EF4-FFF2-40B4-BE49-F238E27FC236}">
                <a16:creationId xmlns:a16="http://schemas.microsoft.com/office/drawing/2014/main" id="{D55A36AE-401C-4418-89DC-FFA0147C72C7}"/>
              </a:ext>
            </a:extLst>
          </p:cNvPr>
          <p:cNvSpPr txBox="1"/>
          <p:nvPr/>
        </p:nvSpPr>
        <p:spPr>
          <a:xfrm>
            <a:off x="302546" y="1408389"/>
            <a:ext cx="3049773"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want to fully connect three VPCs.</a:t>
            </a:r>
          </a:p>
        </p:txBody>
      </p:sp>
      <p:grpSp>
        <p:nvGrpSpPr>
          <p:cNvPr id="8" name="Group 7"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routes in the transit gateway route table direct traffic destined for each vpc network to the respective elastic network interface attachment.">
            <a:extLst>
              <a:ext uri="{FF2B5EF4-FFF2-40B4-BE49-F238E27FC236}">
                <a16:creationId xmlns:a16="http://schemas.microsoft.com/office/drawing/2014/main" id="{5E663F17-DCF0-492C-BD24-1ACC8FECD82C}"/>
              </a:ext>
            </a:extLst>
          </p:cNvPr>
          <p:cNvGrpSpPr/>
          <p:nvPr/>
        </p:nvGrpSpPr>
        <p:grpSpPr>
          <a:xfrm>
            <a:off x="3019658" y="1171298"/>
            <a:ext cx="6121885" cy="5565289"/>
            <a:chOff x="3019658" y="1171298"/>
            <a:chExt cx="6121885"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1AD4017-32BC-4CE3-B12B-2894B9A5C3EF}"/>
                </a:ext>
              </a:extLst>
            </p:cNvPr>
            <p:cNvGrpSpPr/>
            <p:nvPr/>
          </p:nvGrpSpPr>
          <p:grpSpPr>
            <a:xfrm>
              <a:off x="3736434" y="1171298"/>
              <a:ext cx="5405109" cy="5565289"/>
              <a:chOff x="3736434" y="1171298"/>
              <a:chExt cx="5405109" cy="5565289"/>
            </a:xfrm>
          </p:grpSpPr>
          <p:sp>
            <p:nvSpPr>
              <p:cNvPr id="2" name="TextBox 1">
                <a:extLst>
                  <a:ext uri="{FF2B5EF4-FFF2-40B4-BE49-F238E27FC236}">
                    <a16:creationId xmlns:a16="http://schemas.microsoft.com/office/drawing/2014/main" id="{F8A9EC97-415C-43F2-B2CC-15E7FA276F25}"/>
                  </a:ext>
                </a:extLst>
              </p:cNvPr>
              <p:cNvSpPr txBox="1"/>
              <p:nvPr/>
            </p:nvSpPr>
            <p:spPr>
              <a:xfrm>
                <a:off x="4276758" y="323246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42" name="TextBox 41">
                <a:extLst>
                  <a:ext uri="{FF2B5EF4-FFF2-40B4-BE49-F238E27FC236}">
                    <a16:creationId xmlns:a16="http://schemas.microsoft.com/office/drawing/2014/main" id="{F6D86BE0-4D84-4011-A0A4-59FF9B826C20}"/>
                  </a:ext>
                </a:extLst>
              </p:cNvPr>
              <p:cNvSpPr txBox="1"/>
              <p:nvPr/>
            </p:nvSpPr>
            <p:spPr>
              <a:xfrm>
                <a:off x="4276758" y="4808717"/>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49" name="TextBox 48">
                <a:extLst>
                  <a:ext uri="{FF2B5EF4-FFF2-40B4-BE49-F238E27FC236}">
                    <a16:creationId xmlns:a16="http://schemas.microsoft.com/office/drawing/2014/main" id="{AD4DF372-0283-428F-8D3C-E05ED047D0E6}"/>
                  </a:ext>
                </a:extLst>
              </p:cNvPr>
              <p:cNvSpPr txBox="1"/>
              <p:nvPr/>
            </p:nvSpPr>
            <p:spPr>
              <a:xfrm>
                <a:off x="4276758" y="639803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nvGrpSpPr>
              <p:cNvPr id="3" name="Group 2">
                <a:extLst>
                  <a:ext uri="{FF2B5EF4-FFF2-40B4-BE49-F238E27FC236}">
                    <a16:creationId xmlns:a16="http://schemas.microsoft.com/office/drawing/2014/main" id="{E513E896-626A-4E17-9FA5-7EE12967BA2E}"/>
                  </a:ext>
                </a:extLst>
              </p:cNvPr>
              <p:cNvGrpSpPr/>
              <p:nvPr/>
            </p:nvGrpSpPr>
            <p:grpSpPr>
              <a:xfrm>
                <a:off x="3736434" y="1171298"/>
                <a:ext cx="5405109" cy="5439942"/>
                <a:chOff x="3736434" y="1171298"/>
                <a:chExt cx="5405109" cy="5439942"/>
              </a:xfrm>
            </p:grpSpPr>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Rounded Rectangle 49">
                  <a:extLst>
                    <a:ext uri="{FF2B5EF4-FFF2-40B4-BE49-F238E27FC236}">
                      <a16:creationId xmlns:a16="http://schemas.microsoft.com/office/drawing/2014/main" id="{55DB0186-CA45-4706-A476-BF0A7929BDD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a:extLst>
                    <a:ext uri="{FF2B5EF4-FFF2-40B4-BE49-F238E27FC236}">
                      <a16:creationId xmlns:a16="http://schemas.microsoft.com/office/drawing/2014/main" id="{CB6D56E3-18E0-4FB0-AB34-21D6895C17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0A03226-9DE9-4F5B-AF9B-CF997B7BE484}"/>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nvGrpSpPr>
                <p:cNvPr id="78" name="Group 77">
                  <a:extLst>
                    <a:ext uri="{FF2B5EF4-FFF2-40B4-BE49-F238E27FC236}">
                      <a16:creationId xmlns:a16="http://schemas.microsoft.com/office/drawing/2014/main" id="{7F84943A-FD1B-4256-96B0-31921D048EAB}"/>
                    </a:ext>
                  </a:extLst>
                </p:cNvPr>
                <p:cNvGrpSpPr/>
                <p:nvPr/>
              </p:nvGrpSpPr>
              <p:grpSpPr>
                <a:xfrm>
                  <a:off x="3736434" y="1994619"/>
                  <a:ext cx="1828800" cy="1188720"/>
                  <a:chOff x="3736434" y="1994619"/>
                  <a:chExt cx="1828800" cy="1188720"/>
                </a:xfrm>
              </p:grpSpPr>
              <p:pic>
                <p:nvPicPr>
                  <p:cNvPr id="79" name="Graphic 78">
                    <a:extLst>
                      <a:ext uri="{FF2B5EF4-FFF2-40B4-BE49-F238E27FC236}">
                        <a16:creationId xmlns:a16="http://schemas.microsoft.com/office/drawing/2014/main" id="{99B7CC1B-0E05-48D3-8704-2849A6ADF5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1994619"/>
                    <a:ext cx="457200" cy="457200"/>
                  </a:xfrm>
                  <a:prstGeom prst="rect">
                    <a:avLst/>
                  </a:prstGeom>
                </p:spPr>
              </p:pic>
              <p:sp>
                <p:nvSpPr>
                  <p:cNvPr id="80" name="Rectangle 79">
                    <a:extLst>
                      <a:ext uri="{FF2B5EF4-FFF2-40B4-BE49-F238E27FC236}">
                        <a16:creationId xmlns:a16="http://schemas.microsoft.com/office/drawing/2014/main" id="{8A31E0CD-07ED-44D2-976B-8B286313A0E9}"/>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1" name="Group 80">
                    <a:extLst>
                      <a:ext uri="{FF2B5EF4-FFF2-40B4-BE49-F238E27FC236}">
                        <a16:creationId xmlns:a16="http://schemas.microsoft.com/office/drawing/2014/main" id="{12898492-5C87-448E-8173-6E6F1CF8BAF4}"/>
                      </a:ext>
                    </a:extLst>
                  </p:cNvPr>
                  <p:cNvGrpSpPr/>
                  <p:nvPr/>
                </p:nvGrpSpPr>
                <p:grpSpPr>
                  <a:xfrm>
                    <a:off x="4104734" y="2624484"/>
                    <a:ext cx="1092200" cy="548640"/>
                    <a:chOff x="4104734" y="2624484"/>
                    <a:chExt cx="1092200" cy="548640"/>
                  </a:xfrm>
                </p:grpSpPr>
                <p:pic>
                  <p:nvPicPr>
                    <p:cNvPr id="82" name="Graphic 81">
                      <a:extLst>
                        <a:ext uri="{FF2B5EF4-FFF2-40B4-BE49-F238E27FC236}">
                          <a16:creationId xmlns:a16="http://schemas.microsoft.com/office/drawing/2014/main" id="{77F5BFEF-5155-4CFE-B5D5-448FEF4232E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83" name="Graphic 82">
                      <a:extLst>
                        <a:ext uri="{FF2B5EF4-FFF2-40B4-BE49-F238E27FC236}">
                          <a16:creationId xmlns:a16="http://schemas.microsoft.com/office/drawing/2014/main" id="{97A4ED2A-833F-4D75-8BC2-1EFB7AF902F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84" name="Straight Connector 83">
                      <a:extLst>
                        <a:ext uri="{FF2B5EF4-FFF2-40B4-BE49-F238E27FC236}">
                          <a16:creationId xmlns:a16="http://schemas.microsoft.com/office/drawing/2014/main" id="{9B6AC132-E9DA-44D3-803B-FBCEADC04538}"/>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364CEE7A-69BD-4480-A03C-CF6CE2C20023}"/>
                    </a:ext>
                  </a:extLst>
                </p:cNvPr>
                <p:cNvGrpSpPr/>
                <p:nvPr/>
              </p:nvGrpSpPr>
              <p:grpSpPr>
                <a:xfrm>
                  <a:off x="3736434" y="3581124"/>
                  <a:ext cx="1828800" cy="1188720"/>
                  <a:chOff x="3736434" y="3581124"/>
                  <a:chExt cx="1828800" cy="1188720"/>
                </a:xfrm>
              </p:grpSpPr>
              <p:pic>
                <p:nvPicPr>
                  <p:cNvPr id="86" name="Graphic 85">
                    <a:extLst>
                      <a:ext uri="{FF2B5EF4-FFF2-40B4-BE49-F238E27FC236}">
                        <a16:creationId xmlns:a16="http://schemas.microsoft.com/office/drawing/2014/main" id="{A11BD811-47A0-461A-9D19-120D0552E61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3581124"/>
                    <a:ext cx="457200" cy="457200"/>
                  </a:xfrm>
                  <a:prstGeom prst="rect">
                    <a:avLst/>
                  </a:prstGeom>
                </p:spPr>
              </p:pic>
              <p:sp>
                <p:nvSpPr>
                  <p:cNvPr id="87" name="Rectangle 86">
                    <a:extLst>
                      <a:ext uri="{FF2B5EF4-FFF2-40B4-BE49-F238E27FC236}">
                        <a16:creationId xmlns:a16="http://schemas.microsoft.com/office/drawing/2014/main" id="{DD32A6CC-87B3-4BA1-84B8-F3D4033671A1}"/>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8" name="Group 87">
                    <a:extLst>
                      <a:ext uri="{FF2B5EF4-FFF2-40B4-BE49-F238E27FC236}">
                        <a16:creationId xmlns:a16="http://schemas.microsoft.com/office/drawing/2014/main" id="{6459AE21-512D-4B67-87BE-9E22CE26BAAD}"/>
                      </a:ext>
                    </a:extLst>
                  </p:cNvPr>
                  <p:cNvGrpSpPr/>
                  <p:nvPr/>
                </p:nvGrpSpPr>
                <p:grpSpPr>
                  <a:xfrm>
                    <a:off x="4100378" y="4213801"/>
                    <a:ext cx="1092200" cy="548640"/>
                    <a:chOff x="4104734" y="2624484"/>
                    <a:chExt cx="1092200" cy="548640"/>
                  </a:xfrm>
                </p:grpSpPr>
                <p:pic>
                  <p:nvPicPr>
                    <p:cNvPr id="89" name="Graphic 88">
                      <a:extLst>
                        <a:ext uri="{FF2B5EF4-FFF2-40B4-BE49-F238E27FC236}">
                          <a16:creationId xmlns:a16="http://schemas.microsoft.com/office/drawing/2014/main" id="{57C80125-188D-49C9-A484-3B39136A950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90" name="Graphic 89">
                      <a:extLst>
                        <a:ext uri="{FF2B5EF4-FFF2-40B4-BE49-F238E27FC236}">
                          <a16:creationId xmlns:a16="http://schemas.microsoft.com/office/drawing/2014/main" id="{EE3604FA-20E4-4B41-9E26-43F1A5D204C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91" name="Straight Connector 90">
                      <a:extLst>
                        <a:ext uri="{FF2B5EF4-FFF2-40B4-BE49-F238E27FC236}">
                          <a16:creationId xmlns:a16="http://schemas.microsoft.com/office/drawing/2014/main" id="{63A07A5E-EA06-45E9-9167-C1BFEF28BC17}"/>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B9FA4272-0512-48B6-BA5D-5BDC11662B86}"/>
                    </a:ext>
                  </a:extLst>
                </p:cNvPr>
                <p:cNvGrpSpPr/>
                <p:nvPr/>
              </p:nvGrpSpPr>
              <p:grpSpPr>
                <a:xfrm>
                  <a:off x="3736434" y="5167630"/>
                  <a:ext cx="1828800" cy="1197192"/>
                  <a:chOff x="3736434" y="5167630"/>
                  <a:chExt cx="1828800" cy="1197192"/>
                </a:xfrm>
              </p:grpSpPr>
              <p:pic>
                <p:nvPicPr>
                  <p:cNvPr id="93" name="Graphic 92">
                    <a:extLst>
                      <a:ext uri="{FF2B5EF4-FFF2-40B4-BE49-F238E27FC236}">
                        <a16:creationId xmlns:a16="http://schemas.microsoft.com/office/drawing/2014/main" id="{66420888-39BA-409F-BB81-C31D85EBAEC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434" y="5167630"/>
                    <a:ext cx="457200" cy="457200"/>
                  </a:xfrm>
                  <a:prstGeom prst="rect">
                    <a:avLst/>
                  </a:prstGeom>
                </p:spPr>
              </p:pic>
              <p:sp>
                <p:nvSpPr>
                  <p:cNvPr id="94" name="Rectangle 93">
                    <a:extLst>
                      <a:ext uri="{FF2B5EF4-FFF2-40B4-BE49-F238E27FC236}">
                        <a16:creationId xmlns:a16="http://schemas.microsoft.com/office/drawing/2014/main" id="{9122D7CE-DC04-411B-9227-54784AF85534}"/>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5" name="Group 94">
                    <a:extLst>
                      <a:ext uri="{FF2B5EF4-FFF2-40B4-BE49-F238E27FC236}">
                        <a16:creationId xmlns:a16="http://schemas.microsoft.com/office/drawing/2014/main" id="{853F7198-D8B3-495B-9874-085C9F4602C0}"/>
                      </a:ext>
                    </a:extLst>
                  </p:cNvPr>
                  <p:cNvGrpSpPr/>
                  <p:nvPr/>
                </p:nvGrpSpPr>
                <p:grpSpPr>
                  <a:xfrm>
                    <a:off x="4109085" y="5816182"/>
                    <a:ext cx="1092200" cy="548640"/>
                    <a:chOff x="4104734" y="2624484"/>
                    <a:chExt cx="1092200" cy="548640"/>
                  </a:xfrm>
                </p:grpSpPr>
                <p:pic>
                  <p:nvPicPr>
                    <p:cNvPr id="96" name="Graphic 95">
                      <a:extLst>
                        <a:ext uri="{FF2B5EF4-FFF2-40B4-BE49-F238E27FC236}">
                          <a16:creationId xmlns:a16="http://schemas.microsoft.com/office/drawing/2014/main" id="{AFB965A4-F6D0-4CB2-B165-CF9267565D1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4734" y="2624484"/>
                      <a:ext cx="469900" cy="469900"/>
                    </a:xfrm>
                    <a:prstGeom prst="rect">
                      <a:avLst/>
                    </a:prstGeom>
                  </p:spPr>
                </p:pic>
                <p:pic>
                  <p:nvPicPr>
                    <p:cNvPr id="97" name="Graphic 96">
                      <a:extLst>
                        <a:ext uri="{FF2B5EF4-FFF2-40B4-BE49-F238E27FC236}">
                          <a16:creationId xmlns:a16="http://schemas.microsoft.com/office/drawing/2014/main" id="{A092A103-18B5-435E-AAE6-C714772DBFD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034" y="2624484"/>
                      <a:ext cx="469900" cy="469900"/>
                    </a:xfrm>
                    <a:prstGeom prst="rect">
                      <a:avLst/>
                    </a:prstGeom>
                  </p:spPr>
                </p:pic>
                <p:cxnSp>
                  <p:nvCxnSpPr>
                    <p:cNvPr id="98" name="Straight Connector 97">
                      <a:extLst>
                        <a:ext uri="{FF2B5EF4-FFF2-40B4-BE49-F238E27FC236}">
                          <a16:creationId xmlns:a16="http://schemas.microsoft.com/office/drawing/2014/main" id="{54F562DF-118D-41E9-AF88-BB206A020399}"/>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sp>
        <p:nvSpPr>
          <p:cNvPr id="43" name="TextBox 42">
            <a:extLst>
              <a:ext uri="{FF2B5EF4-FFF2-40B4-BE49-F238E27FC236}">
                <a16:creationId xmlns:a16="http://schemas.microsoft.com/office/drawing/2014/main" id="{C7C4E4AD-978B-4FAB-85B0-0F6A55BA3CEA}"/>
              </a:ext>
            </a:extLst>
          </p:cNvPr>
          <p:cNvSpPr txBox="1"/>
          <p:nvPr/>
        </p:nvSpPr>
        <p:spPr>
          <a:xfrm>
            <a:off x="652213" y="4599636"/>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3 route table</a:t>
            </a:r>
          </a:p>
        </p:txBody>
      </p:sp>
      <p:graphicFrame>
        <p:nvGraphicFramePr>
          <p:cNvPr id="51" name="Table 50">
            <a:extLst>
              <a:ext uri="{FF2B5EF4-FFF2-40B4-BE49-F238E27FC236}">
                <a16:creationId xmlns:a16="http://schemas.microsoft.com/office/drawing/2014/main" id="{6A961440-4F4B-4610-86DF-86BFC115062C}"/>
              </a:ext>
            </a:extLst>
          </p:cNvPr>
          <p:cNvGraphicFramePr>
            <a:graphicFrameLocks noGrp="1"/>
          </p:cNvGraphicFramePr>
          <p:nvPr>
            <p:extLst>
              <p:ext uri="{D42A27DB-BD31-4B8C-83A1-F6EECF244321}">
                <p14:modId xmlns:p14="http://schemas.microsoft.com/office/powerpoint/2010/main" val="2376397742"/>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6566913" y="2301753"/>
            <a:ext cx="2964273"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route table</a:t>
            </a:r>
          </a:p>
        </p:txBody>
      </p:sp>
      <p:graphicFrame>
        <p:nvGraphicFramePr>
          <p:cNvPr id="41" name="Table 40">
            <a:extLst>
              <a:ext uri="{FF2B5EF4-FFF2-40B4-BE49-F238E27FC236}">
                <a16:creationId xmlns:a16="http://schemas.microsoft.com/office/drawing/2014/main" id="{64E57A1B-9F34-4E2F-A8E9-9CB6031B32DF}"/>
              </a:ext>
            </a:extLst>
          </p:cNvPr>
          <p:cNvGraphicFramePr>
            <a:graphicFrameLocks noGrp="1"/>
          </p:cNvGraphicFramePr>
          <p:nvPr>
            <p:extLst>
              <p:ext uri="{D42A27DB-BD31-4B8C-83A1-F6EECF244321}">
                <p14:modId xmlns:p14="http://schemas.microsoft.com/office/powerpoint/2010/main" val="2111348720"/>
              </p:ext>
            </p:extLst>
          </p:nvPr>
        </p:nvGraphicFramePr>
        <p:xfrm>
          <a:off x="6195419" y="2684733"/>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168011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Using AWS Transit Gateway to achieve VPC isolation (1 of 3)</a:t>
            </a:r>
          </a:p>
        </p:txBody>
      </p:sp>
      <p:sp>
        <p:nvSpPr>
          <p:cNvPr id="49" name="TextBox 48">
            <a:extLst>
              <a:ext uri="{FF2B5EF4-FFF2-40B4-BE49-F238E27FC236}">
                <a16:creationId xmlns:a16="http://schemas.microsoft.com/office/drawing/2014/main" id="{D93ADCB9-1936-4EC9-BB38-75710E775F62}"/>
              </a:ext>
            </a:extLst>
          </p:cNvPr>
          <p:cNvSpPr txBox="1"/>
          <p:nvPr/>
        </p:nvSpPr>
        <p:spPr>
          <a:xfrm>
            <a:off x="302545" y="1414625"/>
            <a:ext cx="2651760" cy="1569660"/>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now want VPN access </a:t>
            </a:r>
            <a:br>
              <a:rPr lang="en-US" sz="2400" dirty="0">
                <a:ea typeface="Amazon Ember" panose="020B0603020204020204" pitchFamily="34" charset="0"/>
                <a:cs typeface="Amazon Ember" panose="020B0603020204020204" pitchFamily="34" charset="0"/>
              </a:rPr>
            </a:br>
            <a:r>
              <a:rPr lang="en-US" sz="2400" dirty="0">
                <a:ea typeface="Amazon Ember" panose="020B0603020204020204" pitchFamily="34" charset="0"/>
                <a:cs typeface="Amazon Ember" panose="020B0603020204020204" pitchFamily="34" charset="0"/>
              </a:rPr>
              <a:t>but isolated VPC connectivity.</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routes in the transit gateway route table direct traffic destined for each vpc network to the respective vpc attachment. there is also an icon for a vpn connection.">
            <a:extLst>
              <a:ext uri="{FF2B5EF4-FFF2-40B4-BE49-F238E27FC236}">
                <a16:creationId xmlns:a16="http://schemas.microsoft.com/office/drawing/2014/main" id="{1B874A78-F50E-4A8D-9682-9B5AFF8751A0}"/>
              </a:ext>
            </a:extLst>
          </p:cNvPr>
          <p:cNvGrpSpPr/>
          <p:nvPr/>
        </p:nvGrpSpPr>
        <p:grpSpPr>
          <a:xfrm>
            <a:off x="3019658" y="1171298"/>
            <a:ext cx="8989230" cy="5565289"/>
            <a:chOff x="3019658" y="1171298"/>
            <a:chExt cx="8989230"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837C1D4-BC32-4DFD-81A1-451181B7606E}"/>
                </a:ext>
              </a:extLst>
            </p:cNvPr>
            <p:cNvGrpSpPr/>
            <p:nvPr/>
          </p:nvGrpSpPr>
          <p:grpSpPr>
            <a:xfrm>
              <a:off x="3736434" y="1171298"/>
              <a:ext cx="8272454" cy="5565289"/>
              <a:chOff x="3736434" y="1171298"/>
              <a:chExt cx="8272454" cy="5565289"/>
            </a:xfrm>
          </p:grpSpPr>
          <p:pic>
            <p:nvPicPr>
              <p:cNvPr id="23" name="Graphic 22">
                <a:extLst>
                  <a:ext uri="{FF2B5EF4-FFF2-40B4-BE49-F238E27FC236}">
                    <a16:creationId xmlns:a16="http://schemas.microsoft.com/office/drawing/2014/main" id="{D56B1093-26C3-45AF-8BFA-1F36400DD50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783" y="3296740"/>
                <a:ext cx="640080" cy="640080"/>
              </a:xfrm>
              <a:prstGeom prst="rect">
                <a:avLst/>
              </a:prstGeom>
            </p:spPr>
          </p:pic>
          <p:sp>
            <p:nvSpPr>
              <p:cNvPr id="44" name="TextBox 43">
                <a:extLst>
                  <a:ext uri="{FF2B5EF4-FFF2-40B4-BE49-F238E27FC236}">
                    <a16:creationId xmlns:a16="http://schemas.microsoft.com/office/drawing/2014/main" id="{202655F4-2E99-4F33-B8B0-0A05BB2DC96D}"/>
                  </a:ext>
                </a:extLst>
              </p:cNvPr>
              <p:cNvSpPr txBox="1"/>
              <p:nvPr/>
            </p:nvSpPr>
            <p:spPr>
              <a:xfrm>
                <a:off x="10828757" y="3930003"/>
                <a:ext cx="118013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FD53C39A-2DB8-471C-91C8-F2883954576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a:extLst>
                  <a:ext uri="{FF2B5EF4-FFF2-40B4-BE49-F238E27FC236}">
                    <a16:creationId xmlns:a16="http://schemas.microsoft.com/office/drawing/2014/main" id="{72868762-638E-4DCA-8C8E-24F7B4D1E71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3AF7E29-1019-4415-A0FA-2DCA974F430D}"/>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nvGrpSpPr>
              <p:cNvPr id="77" name="Group 76">
                <a:extLst>
                  <a:ext uri="{FF2B5EF4-FFF2-40B4-BE49-F238E27FC236}">
                    <a16:creationId xmlns:a16="http://schemas.microsoft.com/office/drawing/2014/main" id="{3111354A-D27F-445E-A8C1-7BEBC3F3FB3A}"/>
                  </a:ext>
                </a:extLst>
              </p:cNvPr>
              <p:cNvGrpSpPr/>
              <p:nvPr/>
            </p:nvGrpSpPr>
            <p:grpSpPr>
              <a:xfrm>
                <a:off x="3736434" y="1994619"/>
                <a:ext cx="1828800" cy="1188720"/>
                <a:chOff x="3736434" y="1994619"/>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1994619"/>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0" name="Group 79">
                  <a:extLst>
                    <a:ext uri="{FF2B5EF4-FFF2-40B4-BE49-F238E27FC236}">
                      <a16:creationId xmlns:a16="http://schemas.microsoft.com/office/drawing/2014/main" id="{7CAB891F-00EB-4ADB-8005-C6BAD17A84AC}"/>
                    </a:ext>
                  </a:extLst>
                </p:cNvPr>
                <p:cNvGrpSpPr/>
                <p:nvPr/>
              </p:nvGrpSpPr>
              <p:grpSpPr>
                <a:xfrm>
                  <a:off x="4104734" y="2624484"/>
                  <a:ext cx="1092200" cy="548640"/>
                  <a:chOff x="4104734" y="2624484"/>
                  <a:chExt cx="1092200" cy="548640"/>
                </a:xfrm>
              </p:grpSpPr>
              <p:pic>
                <p:nvPicPr>
                  <p:cNvPr id="81" name="Graphic 80">
                    <a:extLst>
                      <a:ext uri="{FF2B5EF4-FFF2-40B4-BE49-F238E27FC236}">
                        <a16:creationId xmlns:a16="http://schemas.microsoft.com/office/drawing/2014/main" id="{A098FD6E-4BD3-4983-A652-269FD11E995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82" name="Graphic 81">
                    <a:extLst>
                      <a:ext uri="{FF2B5EF4-FFF2-40B4-BE49-F238E27FC236}">
                        <a16:creationId xmlns:a16="http://schemas.microsoft.com/office/drawing/2014/main" id="{F6F3818D-1961-4B29-8A43-95B6CD2AB9D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83" name="Straight Connector 82">
                    <a:extLst>
                      <a:ext uri="{FF2B5EF4-FFF2-40B4-BE49-F238E27FC236}">
                        <a16:creationId xmlns:a16="http://schemas.microsoft.com/office/drawing/2014/main" id="{C0895497-4149-4067-84BC-CCA07DEA38A6}"/>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E1D2800C-6D70-4A8E-AB83-5ACE46D37300}"/>
                  </a:ext>
                </a:extLst>
              </p:cNvPr>
              <p:cNvGrpSpPr/>
              <p:nvPr/>
            </p:nvGrpSpPr>
            <p:grpSpPr>
              <a:xfrm>
                <a:off x="3736434" y="3581124"/>
                <a:ext cx="1828800" cy="1188720"/>
                <a:chOff x="3736434" y="3581124"/>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3581124"/>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7" name="Group 86">
                  <a:extLst>
                    <a:ext uri="{FF2B5EF4-FFF2-40B4-BE49-F238E27FC236}">
                      <a16:creationId xmlns:a16="http://schemas.microsoft.com/office/drawing/2014/main" id="{787D2A23-7343-48D9-B35A-4B24E042C1A5}"/>
                    </a:ext>
                  </a:extLst>
                </p:cNvPr>
                <p:cNvGrpSpPr/>
                <p:nvPr/>
              </p:nvGrpSpPr>
              <p:grpSpPr>
                <a:xfrm>
                  <a:off x="4100378" y="4213801"/>
                  <a:ext cx="1092200" cy="548640"/>
                  <a:chOff x="4104734" y="2624484"/>
                  <a:chExt cx="1092200" cy="548640"/>
                </a:xfrm>
              </p:grpSpPr>
              <p:pic>
                <p:nvPicPr>
                  <p:cNvPr id="88" name="Graphic 87">
                    <a:extLst>
                      <a:ext uri="{FF2B5EF4-FFF2-40B4-BE49-F238E27FC236}">
                        <a16:creationId xmlns:a16="http://schemas.microsoft.com/office/drawing/2014/main" id="{0331B7E4-69A1-4D8F-990D-AC66A1AB78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89" name="Graphic 88">
                    <a:extLst>
                      <a:ext uri="{FF2B5EF4-FFF2-40B4-BE49-F238E27FC236}">
                        <a16:creationId xmlns:a16="http://schemas.microsoft.com/office/drawing/2014/main" id="{40A4F02D-1741-4156-A721-06019DA4BDC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90" name="Straight Connector 89">
                    <a:extLst>
                      <a:ext uri="{FF2B5EF4-FFF2-40B4-BE49-F238E27FC236}">
                        <a16:creationId xmlns:a16="http://schemas.microsoft.com/office/drawing/2014/main" id="{74E5D302-0F78-4C2D-9757-DFFFBCC4676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4CC37B57-6670-4FB5-AB7C-6F9C713A1594}"/>
                  </a:ext>
                </a:extLst>
              </p:cNvPr>
              <p:cNvGrpSpPr/>
              <p:nvPr/>
            </p:nvGrpSpPr>
            <p:grpSpPr>
              <a:xfrm>
                <a:off x="3736434" y="5167630"/>
                <a:ext cx="1828800" cy="1197192"/>
                <a:chOff x="3736434" y="5167630"/>
                <a:chExt cx="1828800" cy="1197192"/>
              </a:xfrm>
            </p:grpSpPr>
            <p:pic>
              <p:nvPicPr>
                <p:cNvPr id="92" name="Graphic 91">
                  <a:extLst>
                    <a:ext uri="{FF2B5EF4-FFF2-40B4-BE49-F238E27FC236}">
                      <a16:creationId xmlns:a16="http://schemas.microsoft.com/office/drawing/2014/main" id="{A45BAE67-36D0-453E-A19B-A2925338BC8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4" name="Group 93">
                  <a:extLst>
                    <a:ext uri="{FF2B5EF4-FFF2-40B4-BE49-F238E27FC236}">
                      <a16:creationId xmlns:a16="http://schemas.microsoft.com/office/drawing/2014/main" id="{1CCF7C7E-7620-4AE8-9B7A-E21747BF8E9A}"/>
                    </a:ext>
                  </a:extLst>
                </p:cNvPr>
                <p:cNvGrpSpPr/>
                <p:nvPr/>
              </p:nvGrpSpPr>
              <p:grpSpPr>
                <a:xfrm>
                  <a:off x="4109085" y="5816182"/>
                  <a:ext cx="1092200" cy="548640"/>
                  <a:chOff x="4104734" y="2624484"/>
                  <a:chExt cx="1092200" cy="548640"/>
                </a:xfrm>
              </p:grpSpPr>
              <p:pic>
                <p:nvPicPr>
                  <p:cNvPr id="95" name="Graphic 94">
                    <a:extLst>
                      <a:ext uri="{FF2B5EF4-FFF2-40B4-BE49-F238E27FC236}">
                        <a16:creationId xmlns:a16="http://schemas.microsoft.com/office/drawing/2014/main" id="{17EF5E6F-C020-4608-BC5D-C1F86456566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96" name="Graphic 95">
                    <a:extLst>
                      <a:ext uri="{FF2B5EF4-FFF2-40B4-BE49-F238E27FC236}">
                        <a16:creationId xmlns:a16="http://schemas.microsoft.com/office/drawing/2014/main" id="{E2B47842-DDF9-476F-B040-C385FA4BC04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97" name="Straight Connector 96">
                    <a:extLst>
                      <a:ext uri="{FF2B5EF4-FFF2-40B4-BE49-F238E27FC236}">
                        <a16:creationId xmlns:a16="http://schemas.microsoft.com/office/drawing/2014/main" id="{4B2B5B19-05A9-464F-9CF9-333C0319A06A}"/>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98" name="TextBox 97">
                <a:extLst>
                  <a:ext uri="{FF2B5EF4-FFF2-40B4-BE49-F238E27FC236}">
                    <a16:creationId xmlns:a16="http://schemas.microsoft.com/office/drawing/2014/main" id="{7EDE6E97-EFEB-4D21-B63D-B0F3760A59B4}"/>
                  </a:ext>
                </a:extLst>
              </p:cNvPr>
              <p:cNvSpPr txBox="1"/>
              <p:nvPr/>
            </p:nvSpPr>
            <p:spPr>
              <a:xfrm>
                <a:off x="4276758" y="323246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99" name="TextBox 98">
                <a:extLst>
                  <a:ext uri="{FF2B5EF4-FFF2-40B4-BE49-F238E27FC236}">
                    <a16:creationId xmlns:a16="http://schemas.microsoft.com/office/drawing/2014/main" id="{8100BF2F-02AE-4E9D-92C0-8050B5FAFA33}"/>
                  </a:ext>
                </a:extLst>
              </p:cNvPr>
              <p:cNvSpPr txBox="1"/>
              <p:nvPr/>
            </p:nvSpPr>
            <p:spPr>
              <a:xfrm>
                <a:off x="4276758" y="4808717"/>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100" name="TextBox 99">
                <a:extLst>
                  <a:ext uri="{FF2B5EF4-FFF2-40B4-BE49-F238E27FC236}">
                    <a16:creationId xmlns:a16="http://schemas.microsoft.com/office/drawing/2014/main" id="{F14BA033-52C6-4391-A906-1136781FD7C5}"/>
                  </a:ext>
                </a:extLst>
              </p:cNvPr>
              <p:cNvSpPr txBox="1"/>
              <p:nvPr/>
            </p:nvSpPr>
            <p:spPr>
              <a:xfrm>
                <a:off x="4276758" y="639803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652213" y="4599636"/>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3 route table</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958800862"/>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6566913" y="2301753"/>
            <a:ext cx="2964273"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route table</a:t>
            </a:r>
          </a:p>
        </p:txBody>
      </p:sp>
      <p:graphicFrame>
        <p:nvGraphicFramePr>
          <p:cNvPr id="48" name="Table 47">
            <a:extLst>
              <a:ext uri="{FF2B5EF4-FFF2-40B4-BE49-F238E27FC236}">
                <a16:creationId xmlns:a16="http://schemas.microsoft.com/office/drawing/2014/main" id="{41B9C93D-0AC0-4133-A175-7C621421CE91}"/>
              </a:ext>
            </a:extLst>
          </p:cNvPr>
          <p:cNvGraphicFramePr>
            <a:graphicFrameLocks noGrp="1"/>
          </p:cNvGraphicFramePr>
          <p:nvPr>
            <p:extLst/>
          </p:nvPr>
        </p:nvGraphicFramePr>
        <p:xfrm>
          <a:off x="6195419" y="2684733"/>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Tree>
    <p:custDataLst>
      <p:tags r:id="rId1"/>
    </p:custDataLst>
    <p:extLst>
      <p:ext uri="{BB962C8B-B14F-4D97-AF65-F5344CB8AC3E}">
        <p14:creationId xmlns:p14="http://schemas.microsoft.com/office/powerpoint/2010/main" val="240780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7: Connecting Networks</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Using AWS Transit Gateway to achieve VPC isolation (2 of 3)</a:t>
            </a:r>
          </a:p>
        </p:txBody>
      </p:sp>
      <p:sp>
        <p:nvSpPr>
          <p:cNvPr id="49" name="TextBox 48">
            <a:extLst>
              <a:ext uri="{FF2B5EF4-FFF2-40B4-BE49-F238E27FC236}">
                <a16:creationId xmlns:a16="http://schemas.microsoft.com/office/drawing/2014/main" id="{723CF369-B7B0-4D26-92B6-EDB54CF6A696}"/>
              </a:ext>
            </a:extLst>
          </p:cNvPr>
          <p:cNvSpPr txBox="1"/>
          <p:nvPr/>
        </p:nvSpPr>
        <p:spPr>
          <a:xfrm>
            <a:off x="302545" y="1414625"/>
            <a:ext cx="2651760" cy="1569660"/>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now want VPN access </a:t>
            </a:r>
            <a:br>
              <a:rPr lang="en-US" sz="2400" dirty="0">
                <a:ea typeface="Amazon Ember" panose="020B0603020204020204" pitchFamily="34" charset="0"/>
                <a:cs typeface="Amazon Ember" panose="020B0603020204020204" pitchFamily="34" charset="0"/>
              </a:rPr>
            </a:br>
            <a:r>
              <a:rPr lang="en-US" sz="2400" dirty="0">
                <a:ea typeface="Amazon Ember" panose="020B0603020204020204" pitchFamily="34" charset="0"/>
                <a:cs typeface="Amazon Ember" panose="020B0603020204020204" pitchFamily="34" charset="0"/>
              </a:rPr>
              <a:t>but isolated VPC connectivity.</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the transit gateway route table has been updated to only have a route that directs all known traffic to the vpn connection.">
            <a:extLst>
              <a:ext uri="{FF2B5EF4-FFF2-40B4-BE49-F238E27FC236}">
                <a16:creationId xmlns:a16="http://schemas.microsoft.com/office/drawing/2014/main" id="{630CF3AF-680C-43D5-9795-4C09FEE3B944}"/>
              </a:ext>
            </a:extLst>
          </p:cNvPr>
          <p:cNvGrpSpPr/>
          <p:nvPr/>
        </p:nvGrpSpPr>
        <p:grpSpPr>
          <a:xfrm>
            <a:off x="3019658" y="1171298"/>
            <a:ext cx="8989230" cy="5565289"/>
            <a:chOff x="3019658" y="1171298"/>
            <a:chExt cx="8989230"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AD4E804-2E71-4970-900C-598118AC8FD1}"/>
                </a:ext>
              </a:extLst>
            </p:cNvPr>
            <p:cNvGrpSpPr/>
            <p:nvPr/>
          </p:nvGrpSpPr>
          <p:grpSpPr>
            <a:xfrm>
              <a:off x="3736434" y="1171298"/>
              <a:ext cx="8272454" cy="5565289"/>
              <a:chOff x="3736434" y="1171298"/>
              <a:chExt cx="8272454" cy="5565289"/>
            </a:xfrm>
          </p:grpSpPr>
          <p:pic>
            <p:nvPicPr>
              <p:cNvPr id="23" name="Graphic 22">
                <a:extLst>
                  <a:ext uri="{FF2B5EF4-FFF2-40B4-BE49-F238E27FC236}">
                    <a16:creationId xmlns:a16="http://schemas.microsoft.com/office/drawing/2014/main" id="{D56B1093-26C3-45AF-8BFA-1F36400DD50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783" y="3296740"/>
                <a:ext cx="640080" cy="640080"/>
              </a:xfrm>
              <a:prstGeom prst="rect">
                <a:avLst/>
              </a:prstGeom>
            </p:spPr>
          </p:pic>
          <p:sp>
            <p:nvSpPr>
              <p:cNvPr id="44" name="TextBox 43">
                <a:extLst>
                  <a:ext uri="{FF2B5EF4-FFF2-40B4-BE49-F238E27FC236}">
                    <a16:creationId xmlns:a16="http://schemas.microsoft.com/office/drawing/2014/main" id="{202655F4-2E99-4F33-B8B0-0A05BB2DC96D}"/>
                  </a:ext>
                </a:extLst>
              </p:cNvPr>
              <p:cNvSpPr txBox="1"/>
              <p:nvPr/>
            </p:nvSpPr>
            <p:spPr>
              <a:xfrm>
                <a:off x="10828757" y="3930003"/>
                <a:ext cx="118013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FD53C39A-2DB8-471C-91C8-F2883954576B}"/>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Graphic 45">
                <a:extLst>
                  <a:ext uri="{FF2B5EF4-FFF2-40B4-BE49-F238E27FC236}">
                    <a16:creationId xmlns:a16="http://schemas.microsoft.com/office/drawing/2014/main" id="{72868762-638E-4DCA-8C8E-24F7B4D1E71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6058" y="1171298"/>
                <a:ext cx="640080" cy="640080"/>
              </a:xfrm>
              <a:prstGeom prst="rect">
                <a:avLst/>
              </a:prstGeom>
            </p:spPr>
          </p:pic>
          <p:sp>
            <p:nvSpPr>
              <p:cNvPr id="47" name="Rectangle 46">
                <a:extLst>
                  <a:ext uri="{FF2B5EF4-FFF2-40B4-BE49-F238E27FC236}">
                    <a16:creationId xmlns:a16="http://schemas.microsoft.com/office/drawing/2014/main" id="{43AF7E29-1019-4415-A0FA-2DCA974F430D}"/>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grpSp>
            <p:nvGrpSpPr>
              <p:cNvPr id="77" name="Group 76">
                <a:extLst>
                  <a:ext uri="{FF2B5EF4-FFF2-40B4-BE49-F238E27FC236}">
                    <a16:creationId xmlns:a16="http://schemas.microsoft.com/office/drawing/2014/main" id="{3111354A-D27F-445E-A8C1-7BEBC3F3FB3A}"/>
                  </a:ext>
                </a:extLst>
              </p:cNvPr>
              <p:cNvGrpSpPr/>
              <p:nvPr/>
            </p:nvGrpSpPr>
            <p:grpSpPr>
              <a:xfrm>
                <a:off x="3736434" y="1994619"/>
                <a:ext cx="1828800" cy="1188720"/>
                <a:chOff x="3736434" y="1994619"/>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1994619"/>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0" name="Group 79">
                  <a:extLst>
                    <a:ext uri="{FF2B5EF4-FFF2-40B4-BE49-F238E27FC236}">
                      <a16:creationId xmlns:a16="http://schemas.microsoft.com/office/drawing/2014/main" id="{7CAB891F-00EB-4ADB-8005-C6BAD17A84AC}"/>
                    </a:ext>
                  </a:extLst>
                </p:cNvPr>
                <p:cNvGrpSpPr/>
                <p:nvPr/>
              </p:nvGrpSpPr>
              <p:grpSpPr>
                <a:xfrm>
                  <a:off x="4104734" y="2624484"/>
                  <a:ext cx="1092200" cy="548640"/>
                  <a:chOff x="4104734" y="2624484"/>
                  <a:chExt cx="1092200" cy="548640"/>
                </a:xfrm>
              </p:grpSpPr>
              <p:pic>
                <p:nvPicPr>
                  <p:cNvPr id="81" name="Graphic 80">
                    <a:extLst>
                      <a:ext uri="{FF2B5EF4-FFF2-40B4-BE49-F238E27FC236}">
                        <a16:creationId xmlns:a16="http://schemas.microsoft.com/office/drawing/2014/main" id="{A098FD6E-4BD3-4983-A652-269FD11E995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82" name="Graphic 81">
                    <a:extLst>
                      <a:ext uri="{FF2B5EF4-FFF2-40B4-BE49-F238E27FC236}">
                        <a16:creationId xmlns:a16="http://schemas.microsoft.com/office/drawing/2014/main" id="{F6F3818D-1961-4B29-8A43-95B6CD2AB9D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83" name="Straight Connector 82">
                    <a:extLst>
                      <a:ext uri="{FF2B5EF4-FFF2-40B4-BE49-F238E27FC236}">
                        <a16:creationId xmlns:a16="http://schemas.microsoft.com/office/drawing/2014/main" id="{C0895497-4149-4067-84BC-CCA07DEA38A6}"/>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E1D2800C-6D70-4A8E-AB83-5ACE46D37300}"/>
                  </a:ext>
                </a:extLst>
              </p:cNvPr>
              <p:cNvGrpSpPr/>
              <p:nvPr/>
            </p:nvGrpSpPr>
            <p:grpSpPr>
              <a:xfrm>
                <a:off x="3736434" y="3581124"/>
                <a:ext cx="1828800" cy="1188720"/>
                <a:chOff x="3736434" y="3581124"/>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3581124"/>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7" name="Group 86">
                  <a:extLst>
                    <a:ext uri="{FF2B5EF4-FFF2-40B4-BE49-F238E27FC236}">
                      <a16:creationId xmlns:a16="http://schemas.microsoft.com/office/drawing/2014/main" id="{787D2A23-7343-48D9-B35A-4B24E042C1A5}"/>
                    </a:ext>
                  </a:extLst>
                </p:cNvPr>
                <p:cNvGrpSpPr/>
                <p:nvPr/>
              </p:nvGrpSpPr>
              <p:grpSpPr>
                <a:xfrm>
                  <a:off x="4100378" y="4213801"/>
                  <a:ext cx="1092200" cy="548640"/>
                  <a:chOff x="4104734" y="2624484"/>
                  <a:chExt cx="1092200" cy="548640"/>
                </a:xfrm>
              </p:grpSpPr>
              <p:pic>
                <p:nvPicPr>
                  <p:cNvPr id="88" name="Graphic 87">
                    <a:extLst>
                      <a:ext uri="{FF2B5EF4-FFF2-40B4-BE49-F238E27FC236}">
                        <a16:creationId xmlns:a16="http://schemas.microsoft.com/office/drawing/2014/main" id="{0331B7E4-69A1-4D8F-990D-AC66A1AB78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89" name="Graphic 88">
                    <a:extLst>
                      <a:ext uri="{FF2B5EF4-FFF2-40B4-BE49-F238E27FC236}">
                        <a16:creationId xmlns:a16="http://schemas.microsoft.com/office/drawing/2014/main" id="{40A4F02D-1741-4156-A721-06019DA4BDC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90" name="Straight Connector 89">
                    <a:extLst>
                      <a:ext uri="{FF2B5EF4-FFF2-40B4-BE49-F238E27FC236}">
                        <a16:creationId xmlns:a16="http://schemas.microsoft.com/office/drawing/2014/main" id="{74E5D302-0F78-4C2D-9757-DFFFBCC46760}"/>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4CC37B57-6670-4FB5-AB7C-6F9C713A1594}"/>
                  </a:ext>
                </a:extLst>
              </p:cNvPr>
              <p:cNvGrpSpPr/>
              <p:nvPr/>
            </p:nvGrpSpPr>
            <p:grpSpPr>
              <a:xfrm>
                <a:off x="3736434" y="5167630"/>
                <a:ext cx="1828800" cy="1197192"/>
                <a:chOff x="3736434" y="5167630"/>
                <a:chExt cx="1828800" cy="1197192"/>
              </a:xfrm>
            </p:grpSpPr>
            <p:pic>
              <p:nvPicPr>
                <p:cNvPr id="92" name="Graphic 91">
                  <a:extLst>
                    <a:ext uri="{FF2B5EF4-FFF2-40B4-BE49-F238E27FC236}">
                      <a16:creationId xmlns:a16="http://schemas.microsoft.com/office/drawing/2014/main" id="{A45BAE67-36D0-453E-A19B-A2925338BC8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94" name="Group 93">
                  <a:extLst>
                    <a:ext uri="{FF2B5EF4-FFF2-40B4-BE49-F238E27FC236}">
                      <a16:creationId xmlns:a16="http://schemas.microsoft.com/office/drawing/2014/main" id="{1CCF7C7E-7620-4AE8-9B7A-E21747BF8E9A}"/>
                    </a:ext>
                  </a:extLst>
                </p:cNvPr>
                <p:cNvGrpSpPr/>
                <p:nvPr/>
              </p:nvGrpSpPr>
              <p:grpSpPr>
                <a:xfrm>
                  <a:off x="4109085" y="5816182"/>
                  <a:ext cx="1092200" cy="548640"/>
                  <a:chOff x="4104734" y="2624484"/>
                  <a:chExt cx="1092200" cy="548640"/>
                </a:xfrm>
              </p:grpSpPr>
              <p:pic>
                <p:nvPicPr>
                  <p:cNvPr id="95" name="Graphic 94">
                    <a:extLst>
                      <a:ext uri="{FF2B5EF4-FFF2-40B4-BE49-F238E27FC236}">
                        <a16:creationId xmlns:a16="http://schemas.microsoft.com/office/drawing/2014/main" id="{17EF5E6F-C020-4608-BC5D-C1F86456566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96" name="Graphic 95">
                    <a:extLst>
                      <a:ext uri="{FF2B5EF4-FFF2-40B4-BE49-F238E27FC236}">
                        <a16:creationId xmlns:a16="http://schemas.microsoft.com/office/drawing/2014/main" id="{E2B47842-DDF9-476F-B040-C385FA4BC04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97" name="Straight Connector 96">
                    <a:extLst>
                      <a:ext uri="{FF2B5EF4-FFF2-40B4-BE49-F238E27FC236}">
                        <a16:creationId xmlns:a16="http://schemas.microsoft.com/office/drawing/2014/main" id="{4B2B5B19-05A9-464F-9CF9-333C0319A06A}"/>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98" name="TextBox 97">
                <a:extLst>
                  <a:ext uri="{FF2B5EF4-FFF2-40B4-BE49-F238E27FC236}">
                    <a16:creationId xmlns:a16="http://schemas.microsoft.com/office/drawing/2014/main" id="{7EDE6E97-EFEB-4D21-B63D-B0F3760A59B4}"/>
                  </a:ext>
                </a:extLst>
              </p:cNvPr>
              <p:cNvSpPr txBox="1"/>
              <p:nvPr/>
            </p:nvSpPr>
            <p:spPr>
              <a:xfrm>
                <a:off x="4276758" y="323246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99" name="TextBox 98">
                <a:extLst>
                  <a:ext uri="{FF2B5EF4-FFF2-40B4-BE49-F238E27FC236}">
                    <a16:creationId xmlns:a16="http://schemas.microsoft.com/office/drawing/2014/main" id="{8100BF2F-02AE-4E9D-92C0-8050B5FAFA33}"/>
                  </a:ext>
                </a:extLst>
              </p:cNvPr>
              <p:cNvSpPr txBox="1"/>
              <p:nvPr/>
            </p:nvSpPr>
            <p:spPr>
              <a:xfrm>
                <a:off x="4276758" y="4808717"/>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100" name="TextBox 99">
                <a:extLst>
                  <a:ext uri="{FF2B5EF4-FFF2-40B4-BE49-F238E27FC236}">
                    <a16:creationId xmlns:a16="http://schemas.microsoft.com/office/drawing/2014/main" id="{F14BA033-52C6-4391-A906-1136781FD7C5}"/>
                  </a:ext>
                </a:extLst>
              </p:cNvPr>
              <p:cNvSpPr txBox="1"/>
              <p:nvPr/>
            </p:nvSpPr>
            <p:spPr>
              <a:xfrm>
                <a:off x="4276758" y="639803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652213" y="4599636"/>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3 route table</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3737765530"/>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6566913" y="2301753"/>
            <a:ext cx="2964273"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route table</a:t>
            </a:r>
          </a:p>
        </p:txBody>
      </p:sp>
      <p:graphicFrame>
        <p:nvGraphicFramePr>
          <p:cNvPr id="48" name="Table 47">
            <a:extLst>
              <a:ext uri="{FF2B5EF4-FFF2-40B4-BE49-F238E27FC236}">
                <a16:creationId xmlns:a16="http://schemas.microsoft.com/office/drawing/2014/main" id="{79BBD6EC-867A-4232-BBAF-D62B4F086489}"/>
              </a:ext>
            </a:extLst>
          </p:cNvPr>
          <p:cNvGraphicFramePr>
            <a:graphicFrameLocks noGrp="1"/>
          </p:cNvGraphicFramePr>
          <p:nvPr>
            <p:extLst>
              <p:ext uri="{D42A27DB-BD31-4B8C-83A1-F6EECF244321}">
                <p14:modId xmlns:p14="http://schemas.microsoft.com/office/powerpoint/2010/main" val="2558256056"/>
              </p:ext>
            </p:extLst>
          </p:nvPr>
        </p:nvGraphicFramePr>
        <p:xfrm>
          <a:off x="6195425" y="2684733"/>
          <a:ext cx="3832282" cy="73152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26544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VPN</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Tree>
    <p:custDataLst>
      <p:tags r:id="rId1"/>
    </p:custDataLst>
    <p:extLst>
      <p:ext uri="{BB962C8B-B14F-4D97-AF65-F5344CB8AC3E}">
        <p14:creationId xmlns:p14="http://schemas.microsoft.com/office/powerpoint/2010/main" val="2252942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Using AWS Transit Gateway to achieve VPC isolation (3 of 3)</a:t>
            </a:r>
          </a:p>
        </p:txBody>
      </p:sp>
      <p:sp>
        <p:nvSpPr>
          <p:cNvPr id="68" name="TextBox 67">
            <a:extLst>
              <a:ext uri="{FF2B5EF4-FFF2-40B4-BE49-F238E27FC236}">
                <a16:creationId xmlns:a16="http://schemas.microsoft.com/office/drawing/2014/main" id="{8CE049E0-7CFB-4DF3-8CA1-B5FCE706B811}"/>
              </a:ext>
            </a:extLst>
          </p:cNvPr>
          <p:cNvSpPr txBox="1"/>
          <p:nvPr/>
        </p:nvSpPr>
        <p:spPr>
          <a:xfrm>
            <a:off x="302545" y="1414625"/>
            <a:ext cx="2651760" cy="1569660"/>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We now want VPN access </a:t>
            </a:r>
            <a:br>
              <a:rPr lang="en-US" sz="2400" dirty="0">
                <a:ea typeface="Amazon Ember" panose="020B0603020204020204" pitchFamily="34" charset="0"/>
                <a:cs typeface="Amazon Ember" panose="020B0603020204020204" pitchFamily="34" charset="0"/>
              </a:rPr>
            </a:br>
            <a:r>
              <a:rPr lang="en-US" sz="2400" dirty="0">
                <a:ea typeface="Amazon Ember" panose="020B0603020204020204" pitchFamily="34" charset="0"/>
                <a:cs typeface="Amazon Ember" panose="020B0603020204020204" pitchFamily="34" charset="0"/>
              </a:rPr>
              <a:t>but isolated VPC connectivity.</a:t>
            </a:r>
          </a:p>
        </p:txBody>
      </p:sp>
      <p:grpSp>
        <p:nvGrpSpPr>
          <p:cNvPr id="3" name="Group 2" descr="architecture diagram of vpc 1, vpc 2, vpc 3, and aws transit gateway. the vpc 3 route table has a local route and a route that enables traffic destined for the larger vpc network to be sent to the transit gateway. each vpc has two elastic network interfaces that are attached to the transit gateway. the transit gateway route table has a route that directs all known traffic to the vpn connection. there is a second transit gateway route table that directs inbound traffic from the vpn to each of the corresponding vpc attachments.">
            <a:extLst>
              <a:ext uri="{FF2B5EF4-FFF2-40B4-BE49-F238E27FC236}">
                <a16:creationId xmlns:a16="http://schemas.microsoft.com/office/drawing/2014/main" id="{1FA029E1-B3A0-480A-A282-E4A173C2DB41}"/>
              </a:ext>
            </a:extLst>
          </p:cNvPr>
          <p:cNvGrpSpPr/>
          <p:nvPr/>
        </p:nvGrpSpPr>
        <p:grpSpPr>
          <a:xfrm>
            <a:off x="3019658" y="1171298"/>
            <a:ext cx="8989230" cy="5565289"/>
            <a:chOff x="3019658" y="1171298"/>
            <a:chExt cx="8989230" cy="5565289"/>
          </a:xfrm>
        </p:grpSpPr>
        <p:cxnSp>
          <p:nvCxnSpPr>
            <p:cNvPr id="50" name="Straight Arrow Connector 49">
              <a:extLst>
                <a:ext uri="{FF2B5EF4-FFF2-40B4-BE49-F238E27FC236}">
                  <a16:creationId xmlns:a16="http://schemas.microsoft.com/office/drawing/2014/main" id="{406EE410-25C6-4DEC-914B-D114331A5D80}"/>
                </a:ext>
                <a:ext uri="{C183D7F6-B498-43B3-948B-1728B52AA6E4}">
                  <adec:decorative xmlns:adec="http://schemas.microsoft.com/office/drawing/2017/decorative" val="1"/>
                </a:ext>
              </a:extLst>
            </p:cNvPr>
            <p:cNvCxnSpPr>
              <a:cxnSpLocks/>
            </p:cNvCxnSpPr>
            <p:nvPr/>
          </p:nvCxnSpPr>
          <p:spPr>
            <a:xfrm>
              <a:off x="3019658" y="5354144"/>
              <a:ext cx="6916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4E6886F-0A38-452E-B287-2BEAB2C6C409}"/>
                </a:ext>
              </a:extLst>
            </p:cNvPr>
            <p:cNvGrpSpPr/>
            <p:nvPr/>
          </p:nvGrpSpPr>
          <p:grpSpPr>
            <a:xfrm>
              <a:off x="3736434" y="1171298"/>
              <a:ext cx="8272454" cy="5565289"/>
              <a:chOff x="3736434" y="1171298"/>
              <a:chExt cx="8272454" cy="5565289"/>
            </a:xfrm>
          </p:grpSpPr>
          <p:sp>
            <p:nvSpPr>
              <p:cNvPr id="24" name="Rounded Rectangle 60">
                <a:extLst>
                  <a:ext uri="{FF2B5EF4-FFF2-40B4-BE49-F238E27FC236}">
                    <a16:creationId xmlns:a16="http://schemas.microsoft.com/office/drawing/2014/main" id="{D5F71849-DD18-4840-BD35-7DF96C6AE3AE}"/>
                  </a:ext>
                </a:extLst>
              </p:cNvPr>
              <p:cNvSpPr/>
              <p:nvPr/>
            </p:nvSpPr>
            <p:spPr>
              <a:xfrm>
                <a:off x="7443222" y="1934773"/>
                <a:ext cx="1098595" cy="4627393"/>
              </a:xfrm>
              <a:prstGeom prst="roundRect">
                <a:avLst>
                  <a:gd name="adj" fmla="val 3192"/>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9F9BF954-34B9-42FD-88E2-6AB793C1A616}"/>
                  </a:ext>
                </a:extLst>
              </p:cNvPr>
              <p:cNvCxnSpPr>
                <a:cxnSpLocks/>
                <a:stCxn id="24" idx="3"/>
                <a:endCxn id="59" idx="1"/>
              </p:cNvCxnSpPr>
              <p:nvPr/>
            </p:nvCxnSpPr>
            <p:spPr>
              <a:xfrm flipV="1">
                <a:off x="8541817" y="3616780"/>
                <a:ext cx="2556966" cy="63169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838189C-B00B-43EC-9B68-B1CB2C2D3707}"/>
                  </a:ext>
                </a:extLst>
              </p:cNvPr>
              <p:cNvCxnSpPr>
                <a:cxnSpLocks/>
              </p:cNvCxnSpPr>
              <p:nvPr/>
            </p:nvCxnSpPr>
            <p:spPr>
              <a:xfrm rot="16200000" flipH="1">
                <a:off x="5079175" y="2354892"/>
                <a:ext cx="177910" cy="16568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453B930-1658-4362-84C4-4A2743C13C24}"/>
                  </a:ext>
                </a:extLst>
              </p:cNvPr>
              <p:cNvCxnSpPr>
                <a:cxnSpLocks/>
              </p:cNvCxnSpPr>
              <p:nvPr/>
            </p:nvCxnSpPr>
            <p:spPr>
              <a:xfrm rot="16200000" flipH="1">
                <a:off x="5390324" y="2666043"/>
                <a:ext cx="177912" cy="1034593"/>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D04AC57-66C8-4F40-8CD4-A05693B7A252}"/>
                  </a:ext>
                </a:extLst>
              </p:cNvPr>
              <p:cNvCxnSpPr>
                <a:cxnSpLocks/>
              </p:cNvCxnSpPr>
              <p:nvPr/>
            </p:nvCxnSpPr>
            <p:spPr>
              <a:xfrm rot="16200000" flipH="1">
                <a:off x="5077942" y="5560886"/>
                <a:ext cx="175730" cy="15887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AD74A13-6BBA-46C7-A23C-33E47DDBBCD8}"/>
                  </a:ext>
                </a:extLst>
              </p:cNvPr>
              <p:cNvCxnSpPr>
                <a:cxnSpLocks/>
              </p:cNvCxnSpPr>
              <p:nvPr/>
            </p:nvCxnSpPr>
            <p:spPr>
              <a:xfrm rot="16200000" flipH="1">
                <a:off x="5389091" y="5872037"/>
                <a:ext cx="175732" cy="966447"/>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21DA56A-20E1-4D36-A64D-5668EB1AE3FE}"/>
                  </a:ext>
                </a:extLst>
              </p:cNvPr>
              <p:cNvCxnSpPr>
                <a:cxnSpLocks/>
              </p:cNvCxnSpPr>
              <p:nvPr/>
            </p:nvCxnSpPr>
            <p:spPr>
              <a:xfrm rot="16200000" flipH="1">
                <a:off x="5087682" y="3932890"/>
                <a:ext cx="163168" cy="16591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CD998C50-4928-483D-8027-CFF04BCBF9BE}"/>
                  </a:ext>
                </a:extLst>
              </p:cNvPr>
              <p:cNvCxnSpPr>
                <a:cxnSpLocks/>
              </p:cNvCxnSpPr>
              <p:nvPr/>
            </p:nvCxnSpPr>
            <p:spPr>
              <a:xfrm rot="16200000" flipH="1">
                <a:off x="5398831" y="4244041"/>
                <a:ext cx="163170" cy="1036865"/>
              </a:xfrm>
              <a:prstGeom prst="bent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9">
                <a:extLst>
                  <a:ext uri="{FF2B5EF4-FFF2-40B4-BE49-F238E27FC236}">
                    <a16:creationId xmlns:a16="http://schemas.microsoft.com/office/drawing/2014/main" id="{CC0287B6-EDD2-436F-9077-3539CDEEB549}"/>
                  </a:ext>
                </a:extLst>
              </p:cNvPr>
              <p:cNvSpPr/>
              <p:nvPr/>
            </p:nvSpPr>
            <p:spPr>
              <a:xfrm>
                <a:off x="6016491" y="1934773"/>
                <a:ext cx="1098595" cy="4627393"/>
              </a:xfrm>
              <a:prstGeom prst="roundRect">
                <a:avLst>
                  <a:gd name="adj" fmla="val 3192"/>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D23F9648-002F-4566-BE47-9E6E17F16B9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058" y="1171298"/>
                <a:ext cx="640080" cy="640080"/>
              </a:xfrm>
              <a:prstGeom prst="rect">
                <a:avLst/>
              </a:prstGeom>
            </p:spPr>
          </p:pic>
          <p:sp>
            <p:nvSpPr>
              <p:cNvPr id="48" name="Rectangle 47">
                <a:extLst>
                  <a:ext uri="{FF2B5EF4-FFF2-40B4-BE49-F238E27FC236}">
                    <a16:creationId xmlns:a16="http://schemas.microsoft.com/office/drawing/2014/main" id="{A0E04A8B-3DCE-4B12-A218-83CF008D8FB6}"/>
                  </a:ext>
                </a:extLst>
              </p:cNvPr>
              <p:cNvSpPr/>
              <p:nvPr/>
            </p:nvSpPr>
            <p:spPr>
              <a:xfrm>
                <a:off x="5816058" y="1171298"/>
                <a:ext cx="3325485" cy="543994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r>
                  <a:rPr lang="en-US" sz="1600" kern="0" dirty="0">
                    <a:solidFill>
                      <a:srgbClr val="5A6B86"/>
                    </a:solidFill>
                  </a:rPr>
                  <a:t>AWS Transit Gateway</a:t>
                </a:r>
                <a:br>
                  <a:rPr lang="en-US" sz="1600" kern="0" dirty="0">
                    <a:solidFill>
                      <a:srgbClr val="5A6B86"/>
                    </a:solidFill>
                  </a:rPr>
                </a:br>
                <a:r>
                  <a:rPr lang="en-US" sz="1600" kern="0" dirty="0">
                    <a:solidFill>
                      <a:srgbClr val="5A6B86"/>
                    </a:solidFill>
                  </a:rPr>
                  <a:t>(tgw-xxx)</a:t>
                </a:r>
              </a:p>
            </p:txBody>
          </p:sp>
          <p:pic>
            <p:nvPicPr>
              <p:cNvPr id="59" name="Graphic 58">
                <a:extLst>
                  <a:ext uri="{FF2B5EF4-FFF2-40B4-BE49-F238E27FC236}">
                    <a16:creationId xmlns:a16="http://schemas.microsoft.com/office/drawing/2014/main" id="{D6EEF3ED-ADD3-4147-9B88-61777DA0AC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8783" y="3296740"/>
                <a:ext cx="640080" cy="640080"/>
              </a:xfrm>
              <a:prstGeom prst="rect">
                <a:avLst/>
              </a:prstGeom>
            </p:spPr>
          </p:pic>
          <p:sp>
            <p:nvSpPr>
              <p:cNvPr id="60" name="TextBox 59">
                <a:extLst>
                  <a:ext uri="{FF2B5EF4-FFF2-40B4-BE49-F238E27FC236}">
                    <a16:creationId xmlns:a16="http://schemas.microsoft.com/office/drawing/2014/main" id="{D2226748-D167-4A28-BA98-5A47F0D7AC13}"/>
                  </a:ext>
                </a:extLst>
              </p:cNvPr>
              <p:cNvSpPr txBox="1"/>
              <p:nvPr/>
            </p:nvSpPr>
            <p:spPr>
              <a:xfrm>
                <a:off x="10828757" y="3930003"/>
                <a:ext cx="1180131"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a:t>
                </a:r>
              </a:p>
            </p:txBody>
          </p:sp>
          <p:grpSp>
            <p:nvGrpSpPr>
              <p:cNvPr id="44" name="Group 43">
                <a:extLst>
                  <a:ext uri="{FF2B5EF4-FFF2-40B4-BE49-F238E27FC236}">
                    <a16:creationId xmlns:a16="http://schemas.microsoft.com/office/drawing/2014/main" id="{E89374BD-CBAA-46B7-9CA3-A1EE1E024BD7}"/>
                  </a:ext>
                </a:extLst>
              </p:cNvPr>
              <p:cNvGrpSpPr/>
              <p:nvPr/>
            </p:nvGrpSpPr>
            <p:grpSpPr>
              <a:xfrm>
                <a:off x="3736434" y="1994619"/>
                <a:ext cx="1828800" cy="1188720"/>
                <a:chOff x="3736434" y="1994619"/>
                <a:chExt cx="1828800" cy="1188720"/>
              </a:xfrm>
            </p:grpSpPr>
            <p:pic>
              <p:nvPicPr>
                <p:cNvPr id="51" name="Graphic 50">
                  <a:extLst>
                    <a:ext uri="{FF2B5EF4-FFF2-40B4-BE49-F238E27FC236}">
                      <a16:creationId xmlns:a16="http://schemas.microsoft.com/office/drawing/2014/main" id="{2EF7B6E2-479F-4141-8D66-D345160BEC2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1994619"/>
                  <a:ext cx="457200" cy="457200"/>
                </a:xfrm>
                <a:prstGeom prst="rect">
                  <a:avLst/>
                </a:prstGeom>
              </p:spPr>
            </p:pic>
            <p:sp>
              <p:nvSpPr>
                <p:cNvPr id="53" name="Rectangle 52">
                  <a:extLst>
                    <a:ext uri="{FF2B5EF4-FFF2-40B4-BE49-F238E27FC236}">
                      <a16:creationId xmlns:a16="http://schemas.microsoft.com/office/drawing/2014/main" id="{918AAE1A-817C-4534-A157-6486CA0E5C0C}"/>
                    </a:ext>
                  </a:extLst>
                </p:cNvPr>
                <p:cNvSpPr/>
                <p:nvPr/>
              </p:nvSpPr>
              <p:spPr>
                <a:xfrm>
                  <a:off x="3736434" y="1994619"/>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54" name="Group 53">
                  <a:extLst>
                    <a:ext uri="{FF2B5EF4-FFF2-40B4-BE49-F238E27FC236}">
                      <a16:creationId xmlns:a16="http://schemas.microsoft.com/office/drawing/2014/main" id="{7BEEE073-C67F-41DE-A6D7-9C3DE8C44DCC}"/>
                    </a:ext>
                  </a:extLst>
                </p:cNvPr>
                <p:cNvGrpSpPr/>
                <p:nvPr/>
              </p:nvGrpSpPr>
              <p:grpSpPr>
                <a:xfrm>
                  <a:off x="4104734" y="2624484"/>
                  <a:ext cx="1092200" cy="548640"/>
                  <a:chOff x="4104734" y="2624484"/>
                  <a:chExt cx="1092200" cy="548640"/>
                </a:xfrm>
              </p:grpSpPr>
              <p:pic>
                <p:nvPicPr>
                  <p:cNvPr id="58" name="Graphic 57">
                    <a:extLst>
                      <a:ext uri="{FF2B5EF4-FFF2-40B4-BE49-F238E27FC236}">
                        <a16:creationId xmlns:a16="http://schemas.microsoft.com/office/drawing/2014/main" id="{37096482-1D3C-49FF-89E0-8B37B4A3B2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65" name="Graphic 64">
                    <a:extLst>
                      <a:ext uri="{FF2B5EF4-FFF2-40B4-BE49-F238E27FC236}">
                        <a16:creationId xmlns:a16="http://schemas.microsoft.com/office/drawing/2014/main" id="{77C8EA1F-35B7-4153-8ECD-6B36B828B5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66" name="Straight Connector 65">
                    <a:extLst>
                      <a:ext uri="{FF2B5EF4-FFF2-40B4-BE49-F238E27FC236}">
                        <a16:creationId xmlns:a16="http://schemas.microsoft.com/office/drawing/2014/main" id="{E259C787-F21F-4826-B44F-1726C3D84C44}"/>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55D92190-8E61-4F86-A30E-B9764B796E54}"/>
                  </a:ext>
                </a:extLst>
              </p:cNvPr>
              <p:cNvGrpSpPr/>
              <p:nvPr/>
            </p:nvGrpSpPr>
            <p:grpSpPr>
              <a:xfrm>
                <a:off x="3736434" y="3581124"/>
                <a:ext cx="1828800" cy="1188720"/>
                <a:chOff x="3736434" y="3581124"/>
                <a:chExt cx="1828800" cy="1188720"/>
              </a:xfrm>
            </p:grpSpPr>
            <p:pic>
              <p:nvPicPr>
                <p:cNvPr id="71" name="Graphic 70">
                  <a:extLst>
                    <a:ext uri="{FF2B5EF4-FFF2-40B4-BE49-F238E27FC236}">
                      <a16:creationId xmlns:a16="http://schemas.microsoft.com/office/drawing/2014/main" id="{F8634244-33A8-4123-92AC-2ACDC6A7DAC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3581124"/>
                  <a:ext cx="457200" cy="457200"/>
                </a:xfrm>
                <a:prstGeom prst="rect">
                  <a:avLst/>
                </a:prstGeom>
              </p:spPr>
            </p:pic>
            <p:sp>
              <p:nvSpPr>
                <p:cNvPr id="74" name="Rectangle 73">
                  <a:extLst>
                    <a:ext uri="{FF2B5EF4-FFF2-40B4-BE49-F238E27FC236}">
                      <a16:creationId xmlns:a16="http://schemas.microsoft.com/office/drawing/2014/main" id="{17E4BFE9-1233-4D31-BF09-AAEEA5943303}"/>
                    </a:ext>
                  </a:extLst>
                </p:cNvPr>
                <p:cNvSpPr/>
                <p:nvPr/>
              </p:nvSpPr>
              <p:spPr>
                <a:xfrm>
                  <a:off x="3736434" y="3581124"/>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75" name="Group 74">
                  <a:extLst>
                    <a:ext uri="{FF2B5EF4-FFF2-40B4-BE49-F238E27FC236}">
                      <a16:creationId xmlns:a16="http://schemas.microsoft.com/office/drawing/2014/main" id="{ACE2F956-EF11-4BBD-B5ED-62CE2CE5CF00}"/>
                    </a:ext>
                  </a:extLst>
                </p:cNvPr>
                <p:cNvGrpSpPr/>
                <p:nvPr/>
              </p:nvGrpSpPr>
              <p:grpSpPr>
                <a:xfrm>
                  <a:off x="4100378" y="4213801"/>
                  <a:ext cx="1092200" cy="548640"/>
                  <a:chOff x="4104734" y="2624484"/>
                  <a:chExt cx="1092200" cy="548640"/>
                </a:xfrm>
              </p:grpSpPr>
              <p:pic>
                <p:nvPicPr>
                  <p:cNvPr id="76" name="Graphic 75">
                    <a:extLst>
                      <a:ext uri="{FF2B5EF4-FFF2-40B4-BE49-F238E27FC236}">
                        <a16:creationId xmlns:a16="http://schemas.microsoft.com/office/drawing/2014/main" id="{511081ED-E3C4-4368-9370-D6133BC5ED7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77" name="Graphic 76">
                    <a:extLst>
                      <a:ext uri="{FF2B5EF4-FFF2-40B4-BE49-F238E27FC236}">
                        <a16:creationId xmlns:a16="http://schemas.microsoft.com/office/drawing/2014/main" id="{B1634087-6884-4427-9081-FF62BFC797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78" name="Straight Connector 77">
                    <a:extLst>
                      <a:ext uri="{FF2B5EF4-FFF2-40B4-BE49-F238E27FC236}">
                        <a16:creationId xmlns:a16="http://schemas.microsoft.com/office/drawing/2014/main" id="{23136A0E-39E0-4F63-BDF6-EF920F6E48A3}"/>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6886160E-E278-4262-B1D0-87440583DBFA}"/>
                  </a:ext>
                </a:extLst>
              </p:cNvPr>
              <p:cNvGrpSpPr/>
              <p:nvPr/>
            </p:nvGrpSpPr>
            <p:grpSpPr>
              <a:xfrm>
                <a:off x="3736434" y="5167630"/>
                <a:ext cx="1828800" cy="1197192"/>
                <a:chOff x="3736434" y="5167630"/>
                <a:chExt cx="1828800" cy="1197192"/>
              </a:xfrm>
            </p:grpSpPr>
            <p:pic>
              <p:nvPicPr>
                <p:cNvPr id="80" name="Graphic 79">
                  <a:extLst>
                    <a:ext uri="{FF2B5EF4-FFF2-40B4-BE49-F238E27FC236}">
                      <a16:creationId xmlns:a16="http://schemas.microsoft.com/office/drawing/2014/main" id="{96287961-B7EC-4A78-9183-B99EFC6DBD3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6434" y="5167630"/>
                  <a:ext cx="457200" cy="457200"/>
                </a:xfrm>
                <a:prstGeom prst="rect">
                  <a:avLst/>
                </a:prstGeom>
              </p:spPr>
            </p:pic>
            <p:sp>
              <p:nvSpPr>
                <p:cNvPr id="81" name="Rectangle 80">
                  <a:extLst>
                    <a:ext uri="{FF2B5EF4-FFF2-40B4-BE49-F238E27FC236}">
                      <a16:creationId xmlns:a16="http://schemas.microsoft.com/office/drawing/2014/main" id="{27F05DD4-02E2-45F2-A5F1-9B720C900E8A}"/>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grpSp>
              <p:nvGrpSpPr>
                <p:cNvPr id="82" name="Group 81">
                  <a:extLst>
                    <a:ext uri="{FF2B5EF4-FFF2-40B4-BE49-F238E27FC236}">
                      <a16:creationId xmlns:a16="http://schemas.microsoft.com/office/drawing/2014/main" id="{DA95355D-DB86-4947-93CE-627747CEEB97}"/>
                    </a:ext>
                  </a:extLst>
                </p:cNvPr>
                <p:cNvGrpSpPr/>
                <p:nvPr/>
              </p:nvGrpSpPr>
              <p:grpSpPr>
                <a:xfrm>
                  <a:off x="4109085" y="5816182"/>
                  <a:ext cx="1092200" cy="548640"/>
                  <a:chOff x="4104734" y="2624484"/>
                  <a:chExt cx="1092200" cy="548640"/>
                </a:xfrm>
              </p:grpSpPr>
              <p:pic>
                <p:nvPicPr>
                  <p:cNvPr id="83" name="Graphic 82">
                    <a:extLst>
                      <a:ext uri="{FF2B5EF4-FFF2-40B4-BE49-F238E27FC236}">
                        <a16:creationId xmlns:a16="http://schemas.microsoft.com/office/drawing/2014/main" id="{6B59F017-D51C-4EAB-90F6-5BEB6E0467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04734" y="2624484"/>
                    <a:ext cx="469900" cy="469900"/>
                  </a:xfrm>
                  <a:prstGeom prst="rect">
                    <a:avLst/>
                  </a:prstGeom>
                </p:spPr>
              </p:pic>
              <p:pic>
                <p:nvPicPr>
                  <p:cNvPr id="84" name="Graphic 83">
                    <a:extLst>
                      <a:ext uri="{FF2B5EF4-FFF2-40B4-BE49-F238E27FC236}">
                        <a16:creationId xmlns:a16="http://schemas.microsoft.com/office/drawing/2014/main" id="{4059D559-A239-4A95-AF83-4664BB98A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7034" y="2624484"/>
                    <a:ext cx="469900" cy="469900"/>
                  </a:xfrm>
                  <a:prstGeom prst="rect">
                    <a:avLst/>
                  </a:prstGeom>
                </p:spPr>
              </p:pic>
              <p:cxnSp>
                <p:nvCxnSpPr>
                  <p:cNvPr id="85" name="Straight Connector 84">
                    <a:extLst>
                      <a:ext uri="{FF2B5EF4-FFF2-40B4-BE49-F238E27FC236}">
                        <a16:creationId xmlns:a16="http://schemas.microsoft.com/office/drawing/2014/main" id="{27F065BF-CAAE-44C0-A810-8289237088CD}"/>
                      </a:ext>
                    </a:extLst>
                  </p:cNvPr>
                  <p:cNvCxnSpPr/>
                  <p:nvPr/>
                </p:nvCxnSpPr>
                <p:spPr>
                  <a:xfrm>
                    <a:off x="4650834" y="2624484"/>
                    <a:ext cx="0" cy="54864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86" name="TextBox 85">
                <a:extLst>
                  <a:ext uri="{FF2B5EF4-FFF2-40B4-BE49-F238E27FC236}">
                    <a16:creationId xmlns:a16="http://schemas.microsoft.com/office/drawing/2014/main" id="{DAED3A5E-4E34-47A4-98DA-DC826476F1F9}"/>
                  </a:ext>
                </a:extLst>
              </p:cNvPr>
              <p:cNvSpPr txBox="1"/>
              <p:nvPr/>
            </p:nvSpPr>
            <p:spPr>
              <a:xfrm>
                <a:off x="4276758" y="323246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p:txBody>
          </p:sp>
          <p:sp>
            <p:nvSpPr>
              <p:cNvPr id="87" name="TextBox 86">
                <a:extLst>
                  <a:ext uri="{FF2B5EF4-FFF2-40B4-BE49-F238E27FC236}">
                    <a16:creationId xmlns:a16="http://schemas.microsoft.com/office/drawing/2014/main" id="{E6CAE8B0-8719-4B0E-8A6C-61B615C1F219}"/>
                  </a:ext>
                </a:extLst>
              </p:cNvPr>
              <p:cNvSpPr txBox="1"/>
              <p:nvPr/>
            </p:nvSpPr>
            <p:spPr>
              <a:xfrm>
                <a:off x="4276758" y="4808717"/>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p:txBody>
          </p:sp>
          <p:sp>
            <p:nvSpPr>
              <p:cNvPr id="88" name="TextBox 87">
                <a:extLst>
                  <a:ext uri="{FF2B5EF4-FFF2-40B4-BE49-F238E27FC236}">
                    <a16:creationId xmlns:a16="http://schemas.microsoft.com/office/drawing/2014/main" id="{CBF2D30A-8560-484E-89EC-0523BDB41C1C}"/>
                  </a:ext>
                </a:extLst>
              </p:cNvPr>
              <p:cNvSpPr txBox="1"/>
              <p:nvPr/>
            </p:nvSpPr>
            <p:spPr>
              <a:xfrm>
                <a:off x="4276758" y="6398033"/>
                <a:ext cx="130676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652213" y="4599636"/>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3 route table</a:t>
            </a:r>
          </a:p>
        </p:txBody>
      </p:sp>
      <p:graphicFrame>
        <p:nvGraphicFramePr>
          <p:cNvPr id="61" name="Table 60">
            <a:extLst>
              <a:ext uri="{FF2B5EF4-FFF2-40B4-BE49-F238E27FC236}">
                <a16:creationId xmlns:a16="http://schemas.microsoft.com/office/drawing/2014/main" id="{30E9C2F1-1E85-492B-821A-F22B3625BA41}"/>
              </a:ext>
            </a:extLst>
          </p:cNvPr>
          <p:cNvGraphicFramePr>
            <a:graphicFrameLocks noGrp="1"/>
          </p:cNvGraphicFramePr>
          <p:nvPr>
            <p:extLst>
              <p:ext uri="{D42A27DB-BD31-4B8C-83A1-F6EECF244321}">
                <p14:modId xmlns:p14="http://schemas.microsoft.com/office/powerpoint/2010/main" val="1410818524"/>
              </p:ext>
            </p:extLst>
          </p:nvPr>
        </p:nvGraphicFramePr>
        <p:xfrm>
          <a:off x="357770" y="5003396"/>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55" name="TextBox 54">
            <a:extLst>
              <a:ext uri="{FF2B5EF4-FFF2-40B4-BE49-F238E27FC236}">
                <a16:creationId xmlns:a16="http://schemas.microsoft.com/office/drawing/2014/main" id="{102C2182-DCBB-41DE-9B25-136C16D4A6FA}"/>
              </a:ext>
            </a:extLst>
          </p:cNvPr>
          <p:cNvSpPr txBox="1"/>
          <p:nvPr/>
        </p:nvSpPr>
        <p:spPr>
          <a:xfrm>
            <a:off x="6469129" y="2301753"/>
            <a:ext cx="3284874"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route table 1</a:t>
            </a:r>
          </a:p>
        </p:txBody>
      </p:sp>
      <p:graphicFrame>
        <p:nvGraphicFramePr>
          <p:cNvPr id="57" name="Table 56">
            <a:extLst>
              <a:ext uri="{FF2B5EF4-FFF2-40B4-BE49-F238E27FC236}">
                <a16:creationId xmlns:a16="http://schemas.microsoft.com/office/drawing/2014/main" id="{88A75C3B-CFD7-488B-936E-79890D848EC5}"/>
              </a:ext>
            </a:extLst>
          </p:cNvPr>
          <p:cNvGraphicFramePr>
            <a:graphicFrameLocks noGrp="1"/>
          </p:cNvGraphicFramePr>
          <p:nvPr>
            <p:extLst>
              <p:ext uri="{D42A27DB-BD31-4B8C-83A1-F6EECF244321}">
                <p14:modId xmlns:p14="http://schemas.microsoft.com/office/powerpoint/2010/main" val="1643468539"/>
              </p:ext>
            </p:extLst>
          </p:nvPr>
        </p:nvGraphicFramePr>
        <p:xfrm>
          <a:off x="6195425" y="2684733"/>
          <a:ext cx="3832282" cy="73152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26544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0.0.0.0/0</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VPN</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41" name="TextBox 40">
            <a:extLst>
              <a:ext uri="{FF2B5EF4-FFF2-40B4-BE49-F238E27FC236}">
                <a16:creationId xmlns:a16="http://schemas.microsoft.com/office/drawing/2014/main" id="{34729B1A-62CA-41A1-A537-5D9FC4049729}"/>
              </a:ext>
            </a:extLst>
          </p:cNvPr>
          <p:cNvSpPr txBox="1"/>
          <p:nvPr/>
        </p:nvSpPr>
        <p:spPr>
          <a:xfrm>
            <a:off x="7926895" y="4510806"/>
            <a:ext cx="3284874" cy="369332"/>
          </a:xfrm>
          <a:prstGeom prst="rect">
            <a:avLst/>
          </a:prstGeom>
          <a:solidFill>
            <a:schemeClr val="bg1"/>
          </a:solid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route table 2</a:t>
            </a:r>
          </a:p>
        </p:txBody>
      </p:sp>
      <p:graphicFrame>
        <p:nvGraphicFramePr>
          <p:cNvPr id="49" name="Table 48">
            <a:extLst>
              <a:ext uri="{FF2B5EF4-FFF2-40B4-BE49-F238E27FC236}">
                <a16:creationId xmlns:a16="http://schemas.microsoft.com/office/drawing/2014/main" id="{E59B2BFC-76B6-4DB7-A7BA-DFF3956FECA5}"/>
              </a:ext>
            </a:extLst>
          </p:cNvPr>
          <p:cNvGraphicFramePr>
            <a:graphicFrameLocks noGrp="1"/>
          </p:cNvGraphicFramePr>
          <p:nvPr>
            <p:extLst>
              <p:ext uri="{D42A27DB-BD31-4B8C-83A1-F6EECF244321}">
                <p14:modId xmlns:p14="http://schemas.microsoft.com/office/powerpoint/2010/main" val="51990953"/>
              </p:ext>
            </p:extLst>
          </p:nvPr>
        </p:nvGraphicFramePr>
        <p:xfrm>
          <a:off x="7653191" y="4918346"/>
          <a:ext cx="3832282" cy="1463040"/>
        </p:xfrm>
        <a:graphic>
          <a:graphicData uri="http://schemas.openxmlformats.org/drawingml/2006/table">
            <a:tbl>
              <a:tblPr firstRow="1" bandRow="1">
                <a:tableStyleId>{1FECB4D8-DB02-4DC6-A0A2-4F2EBAE1DC90}</a:tableStyleId>
              </a:tblPr>
              <a:tblGrid>
                <a:gridCol w="2193132">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6"/>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6"/>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t>41</a:t>
            </a:fld>
            <a:endParaRPr lang="en-US" dirty="0"/>
          </a:p>
        </p:txBody>
      </p:sp>
    </p:spTree>
    <p:custDataLst>
      <p:tags r:id="rId1"/>
    </p:custDataLst>
    <p:extLst>
      <p:ext uri="{BB962C8B-B14F-4D97-AF65-F5344CB8AC3E}">
        <p14:creationId xmlns:p14="http://schemas.microsoft.com/office/powerpoint/2010/main" val="314933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2C637D-FEA1-41AB-9408-77E32CEE9840}"/>
              </a:ext>
            </a:extLst>
          </p:cNvPr>
          <p:cNvSpPr>
            <a:spLocks noGrp="1"/>
          </p:cNvSpPr>
          <p:nvPr>
            <p:ph type="title"/>
          </p:nvPr>
        </p:nvSpPr>
        <p:spPr/>
        <p:txBody>
          <a:bodyPr/>
          <a:lstStyle/>
          <a:p>
            <a:r>
              <a:rPr lang="en-US" dirty="0"/>
              <a:t>Activity: AWS Transit Gateway</a:t>
            </a:r>
          </a:p>
        </p:txBody>
      </p:sp>
      <p:pic>
        <p:nvPicPr>
          <p:cNvPr id="9" name="Content Placeholder 8">
            <a:extLst>
              <a:ext uri="{FF2B5EF4-FFF2-40B4-BE49-F238E27FC236}">
                <a16:creationId xmlns:a16="http://schemas.microsoft.com/office/drawing/2014/main" id="{1765D848-3193-4341-B8F4-D1221FBC2C5A}"/>
              </a:ext>
              <a:ext uri="{C183D7F6-B498-43B3-948B-1728B52AA6E4}">
                <adec:decorative xmlns:adec="http://schemas.microsoft.com/office/drawing/2017/decorative" val="1"/>
              </a:ext>
            </a:extLst>
          </p:cNvPr>
          <p:cNvPicPr>
            <a:picLocks noGrp="1" noChangeAspect="1"/>
          </p:cNvPicPr>
          <p:nvPr>
            <p:ph idx="16"/>
          </p:nvPr>
        </p:nvPicPr>
        <p:blipFill>
          <a:blip r:embed="rId4"/>
          <a:stretch>
            <a:fillRect/>
          </a:stretch>
        </p:blipFill>
        <p:spPr>
          <a:xfrm>
            <a:off x="5715000" y="1593452"/>
            <a:ext cx="5767388" cy="3983832"/>
          </a:xfrm>
          <a:prstGeom prst="rect">
            <a:avLst/>
          </a:prstGeom>
        </p:spPr>
      </p:pic>
      <p:sp>
        <p:nvSpPr>
          <p:cNvPr id="3" name="Footer Placeholder 2">
            <a:extLst>
              <a:ext uri="{FF2B5EF4-FFF2-40B4-BE49-F238E27FC236}">
                <a16:creationId xmlns:a16="http://schemas.microsoft.com/office/drawing/2014/main" id="{F029A353-E288-4A76-AAE8-4CD6AC2BD54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519A7F9A-1D5A-4172-8C95-D4E8163130C3}"/>
              </a:ext>
            </a:extLst>
          </p:cNvPr>
          <p:cNvSpPr>
            <a:spLocks noGrp="1"/>
          </p:cNvSpPr>
          <p:nvPr>
            <p:ph type="sldNum" sz="quarter" idx="10"/>
          </p:nvPr>
        </p:nvSpPr>
        <p:spPr/>
        <p:txBody>
          <a:bodyPr/>
          <a:lstStyle/>
          <a:p>
            <a:fld id="{B6A95138-A96E-2F42-A959-2EFD44FE4AB7}" type="slidenum">
              <a:rPr lang="en-US" smtClean="0"/>
              <a:t>42</a:t>
            </a:fld>
            <a:endParaRPr lang="en-US"/>
          </a:p>
        </p:txBody>
      </p:sp>
    </p:spTree>
    <p:custDataLst>
      <p:tags r:id="rId1"/>
    </p:custDataLst>
    <p:extLst>
      <p:ext uri="{BB962C8B-B14F-4D97-AF65-F5344CB8AC3E}">
        <p14:creationId xmlns:p14="http://schemas.microsoft.com/office/powerpoint/2010/main" val="960922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AWS Transit Gateway</a:t>
            </a:r>
            <a:r>
              <a:rPr lang="en-US" sz="3600"/>
              <a:t>: Challenge</a:t>
            </a:r>
            <a:endParaRPr lang="en-US" sz="3600" dirty="0"/>
          </a:p>
        </p:txBody>
      </p:sp>
      <p:sp>
        <p:nvSpPr>
          <p:cNvPr id="49" name="TextBox 48">
            <a:extLst>
              <a:ext uri="{FF2B5EF4-FFF2-40B4-BE49-F238E27FC236}">
                <a16:creationId xmlns:a16="http://schemas.microsoft.com/office/drawing/2014/main" id="{B42C9EAC-65F7-4EEE-A4E3-088AAD9EAC51}"/>
              </a:ext>
            </a:extLst>
          </p:cNvPr>
          <p:cNvSpPr txBox="1"/>
          <p:nvPr/>
        </p:nvSpPr>
        <p:spPr>
          <a:xfrm>
            <a:off x="302545" y="1414625"/>
            <a:ext cx="2651760"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How do you connect these five VPCs?</a:t>
            </a:r>
          </a:p>
        </p:txBody>
      </p:sp>
      <p:grpSp>
        <p:nvGrpSpPr>
          <p:cNvPr id="8" name="Group 7" descr="architecture diagram of five vpcs, each with an elastic network interface, that are all connected to aws transit gateway in a hub-and-spoke fashion. ">
            <a:extLst>
              <a:ext uri="{FF2B5EF4-FFF2-40B4-BE49-F238E27FC236}">
                <a16:creationId xmlns:a16="http://schemas.microsoft.com/office/drawing/2014/main" id="{C2E8190F-FE60-4C79-B4A4-2A8925A815E0}"/>
              </a:ext>
            </a:extLst>
          </p:cNvPr>
          <p:cNvGrpSpPr/>
          <p:nvPr/>
        </p:nvGrpSpPr>
        <p:grpSpPr>
          <a:xfrm>
            <a:off x="3044540" y="1290456"/>
            <a:ext cx="5758094" cy="4949461"/>
            <a:chOff x="3044540" y="1290456"/>
            <a:chExt cx="5758094" cy="4949461"/>
          </a:xfrm>
        </p:grpSpPr>
        <p:grpSp>
          <p:nvGrpSpPr>
            <p:cNvPr id="15" name="Group 14">
              <a:extLst>
                <a:ext uri="{FF2B5EF4-FFF2-40B4-BE49-F238E27FC236}">
                  <a16:creationId xmlns:a16="http://schemas.microsoft.com/office/drawing/2014/main" id="{3A8C10A6-76AA-4A1C-85C6-5B2775F0E628}"/>
                </a:ext>
              </a:extLst>
            </p:cNvPr>
            <p:cNvGrpSpPr/>
            <p:nvPr/>
          </p:nvGrpSpPr>
          <p:grpSpPr>
            <a:xfrm>
              <a:off x="3044540" y="2601477"/>
              <a:ext cx="1828800" cy="1550907"/>
              <a:chOff x="3326088" y="2601477"/>
              <a:chExt cx="1828800" cy="1550907"/>
            </a:xfrm>
          </p:grpSpPr>
          <p:grpSp>
            <p:nvGrpSpPr>
              <p:cNvPr id="10" name="Group 9">
                <a:extLst>
                  <a:ext uri="{FF2B5EF4-FFF2-40B4-BE49-F238E27FC236}">
                    <a16:creationId xmlns:a16="http://schemas.microsoft.com/office/drawing/2014/main" id="{19277422-DAFE-49F2-9516-4D4E5C62506F}"/>
                  </a:ext>
                </a:extLst>
              </p:cNvPr>
              <p:cNvGrpSpPr/>
              <p:nvPr/>
            </p:nvGrpSpPr>
            <p:grpSpPr>
              <a:xfrm>
                <a:off x="3326088" y="2601477"/>
                <a:ext cx="1828800" cy="1188720"/>
                <a:chOff x="3316942" y="2601477"/>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6942" y="2601477"/>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316942"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9" name="Graphic 88">
                  <a:extLst>
                    <a:ext uri="{FF2B5EF4-FFF2-40B4-BE49-F238E27FC236}">
                      <a16:creationId xmlns:a16="http://schemas.microsoft.com/office/drawing/2014/main" id="{40A4F02D-1741-4156-A721-06019DA4BDC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6392" y="3234154"/>
                  <a:ext cx="469900" cy="469900"/>
                </a:xfrm>
                <a:prstGeom prst="rect">
                  <a:avLst/>
                </a:prstGeom>
              </p:spPr>
            </p:pic>
          </p:grpSp>
          <p:sp>
            <p:nvSpPr>
              <p:cNvPr id="99" name="TextBox 98">
                <a:extLst>
                  <a:ext uri="{FF2B5EF4-FFF2-40B4-BE49-F238E27FC236}">
                    <a16:creationId xmlns:a16="http://schemas.microsoft.com/office/drawing/2014/main" id="{8100BF2F-02AE-4E9D-92C0-8050B5FAFA33}"/>
                  </a:ext>
                </a:extLst>
              </p:cNvPr>
              <p:cNvSpPr txBox="1"/>
              <p:nvPr/>
            </p:nvSpPr>
            <p:spPr>
              <a:xfrm>
                <a:off x="3587104" y="3813830"/>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vpc-att-2xxx</a:t>
                </a:r>
              </a:p>
            </p:txBody>
          </p:sp>
        </p:grpSp>
        <p:grpSp>
          <p:nvGrpSpPr>
            <p:cNvPr id="16" name="Group 15">
              <a:extLst>
                <a:ext uri="{FF2B5EF4-FFF2-40B4-BE49-F238E27FC236}">
                  <a16:creationId xmlns:a16="http://schemas.microsoft.com/office/drawing/2014/main" id="{050E3CA8-B07B-4308-8F16-53B62F873AE3}"/>
                </a:ext>
              </a:extLst>
            </p:cNvPr>
            <p:cNvGrpSpPr/>
            <p:nvPr/>
          </p:nvGrpSpPr>
          <p:grpSpPr>
            <a:xfrm>
              <a:off x="3044540" y="4700607"/>
              <a:ext cx="1828800" cy="1538477"/>
              <a:chOff x="3745580" y="5167630"/>
              <a:chExt cx="1828800" cy="1538477"/>
            </a:xfrm>
          </p:grpSpPr>
          <p:grpSp>
            <p:nvGrpSpPr>
              <p:cNvPr id="11" name="Group 10">
                <a:extLst>
                  <a:ext uri="{FF2B5EF4-FFF2-40B4-BE49-F238E27FC236}">
                    <a16:creationId xmlns:a16="http://schemas.microsoft.com/office/drawing/2014/main" id="{C6F78007-41B4-45CF-9EBD-F68A28846E18}"/>
                  </a:ext>
                </a:extLst>
              </p:cNvPr>
              <p:cNvGrpSpPr/>
              <p:nvPr/>
            </p:nvGrpSpPr>
            <p:grpSpPr>
              <a:xfrm>
                <a:off x="3745580" y="5167630"/>
                <a:ext cx="1828800" cy="1188720"/>
                <a:chOff x="3736434" y="5167630"/>
                <a:chExt cx="1828800" cy="1188720"/>
              </a:xfrm>
            </p:grpSpPr>
            <p:pic>
              <p:nvPicPr>
                <p:cNvPr id="92" name="Graphic 91">
                  <a:extLst>
                    <a:ext uri="{FF2B5EF4-FFF2-40B4-BE49-F238E27FC236}">
                      <a16:creationId xmlns:a16="http://schemas.microsoft.com/office/drawing/2014/main" id="{A45BAE67-36D0-453E-A19B-A2925338BC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96" name="Graphic 95">
                  <a:extLst>
                    <a:ext uri="{FF2B5EF4-FFF2-40B4-BE49-F238E27FC236}">
                      <a16:creationId xmlns:a16="http://schemas.microsoft.com/office/drawing/2014/main" id="{E2B47842-DDF9-476F-B040-C385FA4BC04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5884" y="5816182"/>
                  <a:ext cx="469900" cy="469900"/>
                </a:xfrm>
                <a:prstGeom prst="rect">
                  <a:avLst/>
                </a:prstGeom>
              </p:spPr>
            </p:pic>
          </p:grpSp>
          <p:sp>
            <p:nvSpPr>
              <p:cNvPr id="100" name="TextBox 99">
                <a:extLst>
                  <a:ext uri="{FF2B5EF4-FFF2-40B4-BE49-F238E27FC236}">
                    <a16:creationId xmlns:a16="http://schemas.microsoft.com/office/drawing/2014/main" id="{F14BA033-52C6-4391-A906-1136781FD7C5}"/>
                  </a:ext>
                </a:extLst>
              </p:cNvPr>
              <p:cNvSpPr txBox="1"/>
              <p:nvPr/>
            </p:nvSpPr>
            <p:spPr>
              <a:xfrm>
                <a:off x="4006596" y="636755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vpc-att-3xxx</a:t>
                </a:r>
              </a:p>
            </p:txBody>
          </p:sp>
        </p:grpSp>
        <p:grpSp>
          <p:nvGrpSpPr>
            <p:cNvPr id="19" name="Group 18">
              <a:extLst>
                <a:ext uri="{FF2B5EF4-FFF2-40B4-BE49-F238E27FC236}">
                  <a16:creationId xmlns:a16="http://schemas.microsoft.com/office/drawing/2014/main" id="{B7BC5B6C-578F-4FC5-BA2E-6998CD039075}"/>
                </a:ext>
              </a:extLst>
            </p:cNvPr>
            <p:cNvGrpSpPr/>
            <p:nvPr/>
          </p:nvGrpSpPr>
          <p:grpSpPr>
            <a:xfrm>
              <a:off x="5287797" y="3151364"/>
              <a:ext cx="1277914" cy="1744461"/>
              <a:chOff x="5960791" y="3352800"/>
              <a:chExt cx="1277914" cy="1744461"/>
            </a:xfrm>
          </p:grpSpPr>
          <p:pic>
            <p:nvPicPr>
              <p:cNvPr id="46" name="Graphic 45">
                <a:extLst>
                  <a:ext uri="{FF2B5EF4-FFF2-40B4-BE49-F238E27FC236}">
                    <a16:creationId xmlns:a16="http://schemas.microsoft.com/office/drawing/2014/main" id="{72868762-638E-4DCA-8C8E-24F7B4D1E71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33988" y="3352800"/>
                <a:ext cx="731520" cy="731520"/>
              </a:xfrm>
              <a:prstGeom prst="rect">
                <a:avLst/>
              </a:prstGeom>
            </p:spPr>
          </p:pic>
          <p:sp>
            <p:nvSpPr>
              <p:cNvPr id="7" name="TextBox 6">
                <a:extLst>
                  <a:ext uri="{FF2B5EF4-FFF2-40B4-BE49-F238E27FC236}">
                    <a16:creationId xmlns:a16="http://schemas.microsoft.com/office/drawing/2014/main" id="{9A1DA266-30CB-4C38-921F-F70F6171E045}"/>
                  </a:ext>
                </a:extLst>
              </p:cNvPr>
              <p:cNvSpPr txBox="1"/>
              <p:nvPr/>
            </p:nvSpPr>
            <p:spPr>
              <a:xfrm>
                <a:off x="5960791" y="4266264"/>
                <a:ext cx="1277914"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Transit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tgw-xxx</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7" name="Group 16">
              <a:extLst>
                <a:ext uri="{FF2B5EF4-FFF2-40B4-BE49-F238E27FC236}">
                  <a16:creationId xmlns:a16="http://schemas.microsoft.com/office/drawing/2014/main" id="{FD23F3BC-8AEB-43A2-8331-F9156D6B5C91}"/>
                </a:ext>
              </a:extLst>
            </p:cNvPr>
            <p:cNvGrpSpPr/>
            <p:nvPr/>
          </p:nvGrpSpPr>
          <p:grpSpPr>
            <a:xfrm>
              <a:off x="6973834" y="2601477"/>
              <a:ext cx="1828800" cy="1554550"/>
              <a:chOff x="9027405" y="2601477"/>
              <a:chExt cx="1828800" cy="1554550"/>
            </a:xfrm>
          </p:grpSpPr>
          <p:grpSp>
            <p:nvGrpSpPr>
              <p:cNvPr id="12" name="Group 11">
                <a:extLst>
                  <a:ext uri="{FF2B5EF4-FFF2-40B4-BE49-F238E27FC236}">
                    <a16:creationId xmlns:a16="http://schemas.microsoft.com/office/drawing/2014/main" id="{0CFF0525-36DD-4C4C-8FAD-6001647EB51B}"/>
                  </a:ext>
                </a:extLst>
              </p:cNvPr>
              <p:cNvGrpSpPr/>
              <p:nvPr/>
            </p:nvGrpSpPr>
            <p:grpSpPr>
              <a:xfrm>
                <a:off x="9027405" y="2601477"/>
                <a:ext cx="1828800" cy="1188720"/>
                <a:chOff x="9027405" y="2601477"/>
                <a:chExt cx="1828800" cy="1188720"/>
              </a:xfrm>
            </p:grpSpPr>
            <p:pic>
              <p:nvPicPr>
                <p:cNvPr id="55" name="Graphic 54">
                  <a:extLst>
                    <a:ext uri="{FF2B5EF4-FFF2-40B4-BE49-F238E27FC236}">
                      <a16:creationId xmlns:a16="http://schemas.microsoft.com/office/drawing/2014/main" id="{020FF9B1-115A-4D8F-B799-FEEA6DB529F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7405" y="2601477"/>
                  <a:ext cx="457200" cy="457200"/>
                </a:xfrm>
                <a:prstGeom prst="rect">
                  <a:avLst/>
                </a:prstGeom>
              </p:spPr>
            </p:pic>
            <p:sp>
              <p:nvSpPr>
                <p:cNvPr id="57" name="Rectangle 56">
                  <a:extLst>
                    <a:ext uri="{FF2B5EF4-FFF2-40B4-BE49-F238E27FC236}">
                      <a16:creationId xmlns:a16="http://schemas.microsoft.com/office/drawing/2014/main" id="{A66B22EB-D5D6-41B6-8570-540CCCC8BD0B}"/>
                    </a:ext>
                  </a:extLst>
                </p:cNvPr>
                <p:cNvSpPr/>
                <p:nvPr/>
              </p:nvSpPr>
              <p:spPr>
                <a:xfrm>
                  <a:off x="9027405"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4:</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10.4.0.0/16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60" name="Graphic 59">
                  <a:extLst>
                    <a:ext uri="{FF2B5EF4-FFF2-40B4-BE49-F238E27FC236}">
                      <a16:creationId xmlns:a16="http://schemas.microsoft.com/office/drawing/2014/main" id="{782A8B4E-B08C-4BE1-842B-90144F25F5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6855" y="3231342"/>
                  <a:ext cx="469900" cy="469900"/>
                </a:xfrm>
                <a:prstGeom prst="rect">
                  <a:avLst/>
                </a:prstGeom>
              </p:spPr>
            </p:pic>
          </p:grpSp>
          <p:sp>
            <p:nvSpPr>
              <p:cNvPr id="64" name="TextBox 63">
                <a:extLst>
                  <a:ext uri="{FF2B5EF4-FFF2-40B4-BE49-F238E27FC236}">
                    <a16:creationId xmlns:a16="http://schemas.microsoft.com/office/drawing/2014/main" id="{7FF9660F-AF41-4C8F-BF13-7E8DF56C990C}"/>
                  </a:ext>
                </a:extLst>
              </p:cNvPr>
              <p:cNvSpPr txBox="1"/>
              <p:nvPr/>
            </p:nvSpPr>
            <p:spPr>
              <a:xfrm>
                <a:off x="9288421" y="381747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vpc-att-4xxx</a:t>
                </a:r>
              </a:p>
            </p:txBody>
          </p:sp>
        </p:grpSp>
        <p:grpSp>
          <p:nvGrpSpPr>
            <p:cNvPr id="18" name="Group 17">
              <a:extLst>
                <a:ext uri="{FF2B5EF4-FFF2-40B4-BE49-F238E27FC236}">
                  <a16:creationId xmlns:a16="http://schemas.microsoft.com/office/drawing/2014/main" id="{FFEA1F41-A689-4D81-A1EA-07C7F78B35FD}"/>
                </a:ext>
              </a:extLst>
            </p:cNvPr>
            <p:cNvGrpSpPr/>
            <p:nvPr/>
          </p:nvGrpSpPr>
          <p:grpSpPr>
            <a:xfrm>
              <a:off x="6973834" y="4700607"/>
              <a:ext cx="1828800" cy="1539310"/>
              <a:chOff x="8974104" y="4700607"/>
              <a:chExt cx="1828800" cy="1539310"/>
            </a:xfrm>
          </p:grpSpPr>
          <p:grpSp>
            <p:nvGrpSpPr>
              <p:cNvPr id="13" name="Group 12">
                <a:extLst>
                  <a:ext uri="{FF2B5EF4-FFF2-40B4-BE49-F238E27FC236}">
                    <a16:creationId xmlns:a16="http://schemas.microsoft.com/office/drawing/2014/main" id="{6228F009-3421-4273-979B-8772AEC05C9F}"/>
                  </a:ext>
                </a:extLst>
              </p:cNvPr>
              <p:cNvGrpSpPr/>
              <p:nvPr/>
            </p:nvGrpSpPr>
            <p:grpSpPr>
              <a:xfrm>
                <a:off x="8974104" y="4700607"/>
                <a:ext cx="1828800" cy="1188720"/>
                <a:chOff x="8974104" y="4700607"/>
                <a:chExt cx="1828800" cy="1188720"/>
              </a:xfrm>
            </p:grpSpPr>
            <p:pic>
              <p:nvPicPr>
                <p:cNvPr id="66" name="Graphic 65">
                  <a:extLst>
                    <a:ext uri="{FF2B5EF4-FFF2-40B4-BE49-F238E27FC236}">
                      <a16:creationId xmlns:a16="http://schemas.microsoft.com/office/drawing/2014/main" id="{50CFC2A2-877F-4907-A773-20EEAE53266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4104" y="4700607"/>
                  <a:ext cx="457200" cy="457200"/>
                </a:xfrm>
                <a:prstGeom prst="rect">
                  <a:avLst/>
                </a:prstGeom>
              </p:spPr>
            </p:pic>
            <p:sp>
              <p:nvSpPr>
                <p:cNvPr id="67" name="Rectangle 66">
                  <a:extLst>
                    <a:ext uri="{FF2B5EF4-FFF2-40B4-BE49-F238E27FC236}">
                      <a16:creationId xmlns:a16="http://schemas.microsoft.com/office/drawing/2014/main" id="{E4A4423B-8AE0-448F-B223-1A1A19086B62}"/>
                    </a:ext>
                  </a:extLst>
                </p:cNvPr>
                <p:cNvSpPr/>
                <p:nvPr/>
              </p:nvSpPr>
              <p:spPr>
                <a:xfrm>
                  <a:off x="8974104" y="470060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5:</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10.5.0.0/16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70" name="Graphic 69">
                  <a:extLst>
                    <a:ext uri="{FF2B5EF4-FFF2-40B4-BE49-F238E27FC236}">
                      <a16:creationId xmlns:a16="http://schemas.microsoft.com/office/drawing/2014/main" id="{6F8BA509-4AFC-4859-9760-BDA6ADD391F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3554" y="5330472"/>
                  <a:ext cx="469900" cy="469900"/>
                </a:xfrm>
                <a:prstGeom prst="rect">
                  <a:avLst/>
                </a:prstGeom>
              </p:spPr>
            </p:pic>
          </p:grpSp>
          <p:sp>
            <p:nvSpPr>
              <p:cNvPr id="74" name="TextBox 73">
                <a:extLst>
                  <a:ext uri="{FF2B5EF4-FFF2-40B4-BE49-F238E27FC236}">
                    <a16:creationId xmlns:a16="http://schemas.microsoft.com/office/drawing/2014/main" id="{D9F056DD-8F30-4607-9675-95C462FE549B}"/>
                  </a:ext>
                </a:extLst>
              </p:cNvPr>
              <p:cNvSpPr txBox="1"/>
              <p:nvPr/>
            </p:nvSpPr>
            <p:spPr>
              <a:xfrm>
                <a:off x="9235120" y="590136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vpc-att-5xxx</a:t>
                </a:r>
              </a:p>
            </p:txBody>
          </p:sp>
        </p:grpSp>
        <p:cxnSp>
          <p:nvCxnSpPr>
            <p:cNvPr id="21" name="Straight Connector 20">
              <a:extLst>
                <a:ext uri="{FF2B5EF4-FFF2-40B4-BE49-F238E27FC236}">
                  <a16:creationId xmlns:a16="http://schemas.microsoft.com/office/drawing/2014/main" id="{7859F1CF-ECAE-4EA6-BAE2-BBBB2840E64A}"/>
                </a:ext>
              </a:extLst>
            </p:cNvPr>
            <p:cNvCxnSpPr>
              <a:stCxn id="89" idx="3"/>
              <a:endCxn id="46" idx="1"/>
            </p:cNvCxnSpPr>
            <p:nvPr/>
          </p:nvCxnSpPr>
          <p:spPr>
            <a:xfrm>
              <a:off x="4193890" y="3469104"/>
              <a:ext cx="1367104" cy="480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C48B4B-E39D-4F89-818F-B12C4B0F9E12}"/>
                </a:ext>
              </a:extLst>
            </p:cNvPr>
            <p:cNvCxnSpPr>
              <a:cxnSpLocks/>
              <a:stCxn id="96" idx="3"/>
            </p:cNvCxnSpPr>
            <p:nvPr/>
          </p:nvCxnSpPr>
          <p:spPr>
            <a:xfrm flipV="1">
              <a:off x="4193890" y="3906517"/>
              <a:ext cx="1373687" cy="167759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EC6007-4353-44B8-BB67-516078E0AFFB}"/>
                </a:ext>
              </a:extLst>
            </p:cNvPr>
            <p:cNvCxnSpPr>
              <a:stCxn id="82" idx="2"/>
              <a:endCxn id="46" idx="0"/>
            </p:cNvCxnSpPr>
            <p:nvPr/>
          </p:nvCxnSpPr>
          <p:spPr>
            <a:xfrm>
              <a:off x="5926754" y="2390221"/>
              <a:ext cx="0" cy="76114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454645-C72D-46B2-AEE9-5F4ABB6969F7}"/>
                </a:ext>
              </a:extLst>
            </p:cNvPr>
            <p:cNvCxnSpPr>
              <a:stCxn id="46" idx="3"/>
              <a:endCxn id="60" idx="1"/>
            </p:cNvCxnSpPr>
            <p:nvPr/>
          </p:nvCxnSpPr>
          <p:spPr>
            <a:xfrm flipV="1">
              <a:off x="6292514" y="3466292"/>
              <a:ext cx="1360770" cy="508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FCEDAF-AC3D-47D2-996A-F3D6F33B04BF}"/>
                </a:ext>
              </a:extLst>
            </p:cNvPr>
            <p:cNvCxnSpPr>
              <a:cxnSpLocks/>
              <a:endCxn id="70" idx="1"/>
            </p:cNvCxnSpPr>
            <p:nvPr/>
          </p:nvCxnSpPr>
          <p:spPr>
            <a:xfrm>
              <a:off x="6292514" y="3882884"/>
              <a:ext cx="1360770" cy="168253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EFFD400-D10F-4B8A-A1DB-288C4B39E978}"/>
                </a:ext>
              </a:extLst>
            </p:cNvPr>
            <p:cNvGrpSpPr/>
            <p:nvPr/>
          </p:nvGrpSpPr>
          <p:grpSpPr>
            <a:xfrm>
              <a:off x="5012354" y="1290456"/>
              <a:ext cx="1828800" cy="1541850"/>
              <a:chOff x="5012354" y="1290456"/>
              <a:chExt cx="1828800" cy="1541850"/>
            </a:xfrm>
          </p:grpSpPr>
          <p:grpSp>
            <p:nvGrpSpPr>
              <p:cNvPr id="9" name="Group 8">
                <a:extLst>
                  <a:ext uri="{FF2B5EF4-FFF2-40B4-BE49-F238E27FC236}">
                    <a16:creationId xmlns:a16="http://schemas.microsoft.com/office/drawing/2014/main" id="{67FEFDCD-CE73-4F0F-B6D5-DDCF26B786F8}"/>
                  </a:ext>
                </a:extLst>
              </p:cNvPr>
              <p:cNvGrpSpPr/>
              <p:nvPr/>
            </p:nvGrpSpPr>
            <p:grpSpPr>
              <a:xfrm>
                <a:off x="5012354" y="1290456"/>
                <a:ext cx="1828800" cy="1188720"/>
                <a:chOff x="5685348" y="1290456"/>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5348" y="1290456"/>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5685348" y="1290456"/>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2" name="Graphic 81">
                  <a:extLst>
                    <a:ext uri="{FF2B5EF4-FFF2-40B4-BE49-F238E27FC236}">
                      <a16:creationId xmlns:a16="http://schemas.microsoft.com/office/drawing/2014/main" id="{F6F3818D-1961-4B29-8A43-95B6CD2AB9D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4798" y="1920321"/>
                  <a:ext cx="469900" cy="469900"/>
                </a:xfrm>
                <a:prstGeom prst="rect">
                  <a:avLst/>
                </a:prstGeom>
              </p:spPr>
            </p:pic>
          </p:grpSp>
          <p:sp>
            <p:nvSpPr>
              <p:cNvPr id="98" name="TextBox 97">
                <a:extLst>
                  <a:ext uri="{FF2B5EF4-FFF2-40B4-BE49-F238E27FC236}">
                    <a16:creationId xmlns:a16="http://schemas.microsoft.com/office/drawing/2014/main" id="{7EDE6E97-EFEB-4D21-B63D-B0F3760A59B4}"/>
                  </a:ext>
                </a:extLst>
              </p:cNvPr>
              <p:cNvSpPr txBox="1"/>
              <p:nvPr/>
            </p:nvSpPr>
            <p:spPr>
              <a:xfrm>
                <a:off x="5273370" y="2493752"/>
                <a:ext cx="1306768" cy="338554"/>
              </a:xfrm>
              <a:prstGeom prst="rect">
                <a:avLst/>
              </a:prstGeom>
              <a:solidFill>
                <a:schemeClr val="bg1"/>
              </a:solid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vpc-att-1xxx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402156" y="3257259"/>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a:t>
            </a:r>
            <a:r>
              <a:rPr lang="en-US"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route table</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4264381698"/>
              </p:ext>
            </p:extLst>
          </p:nvPr>
        </p:nvGraphicFramePr>
        <p:xfrm>
          <a:off x="107713" y="3661019"/>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a:t>
                      </a:r>
                      <a:r>
                        <a:rPr lang="en-US" sz="1800" b="0" i="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tc>
                  <a:txBody>
                    <a:body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9653341" y="3586836"/>
            <a:ext cx="1872629" cy="646331"/>
          </a:xfrm>
          <a:prstGeom prst="rect">
            <a:avLst/>
          </a:prstGeom>
          <a:solidFill>
            <a:schemeClr val="bg1"/>
          </a:solid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route table</a:t>
            </a:r>
          </a:p>
        </p:txBody>
      </p:sp>
      <p:graphicFrame>
        <p:nvGraphicFramePr>
          <p:cNvPr id="58" name="Table 57">
            <a:extLst>
              <a:ext uri="{FF2B5EF4-FFF2-40B4-BE49-F238E27FC236}">
                <a16:creationId xmlns:a16="http://schemas.microsoft.com/office/drawing/2014/main" id="{1AC5673C-52D9-4A94-86BB-7EC66AA2A518}"/>
              </a:ext>
            </a:extLst>
          </p:cNvPr>
          <p:cNvGraphicFramePr>
            <a:graphicFrameLocks noGrp="1"/>
          </p:cNvGraphicFramePr>
          <p:nvPr>
            <p:extLst>
              <p:ext uri="{D42A27DB-BD31-4B8C-83A1-F6EECF244321}">
                <p14:modId xmlns:p14="http://schemas.microsoft.com/office/powerpoint/2010/main" val="2237007700"/>
              </p:ext>
            </p:extLst>
          </p:nvPr>
        </p:nvGraphicFramePr>
        <p:xfrm>
          <a:off x="9026971" y="4245437"/>
          <a:ext cx="3125368" cy="731520"/>
        </p:xfrm>
        <a:graphic>
          <a:graphicData uri="http://schemas.openxmlformats.org/drawingml/2006/table">
            <a:tbl>
              <a:tblPr firstRow="1" bandRow="1">
                <a:tableStyleId>{1FECB4D8-DB02-4DC6-A0A2-4F2EBAE1DC90}</a:tableStyleId>
              </a:tblPr>
              <a:tblGrid>
                <a:gridCol w="1486218">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tc>
                  <a:txBody>
                    <a:bodyPr/>
                    <a:lstStyle/>
                    <a:p>
                      <a:pPr algn="ctr"/>
                      <a:r>
                        <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3638993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4E5E5-34D5-49A4-9336-91A7BA6F307F}"/>
              </a:ext>
            </a:extLst>
          </p:cNvPr>
          <p:cNvSpPr>
            <a:spLocks noGrp="1"/>
          </p:cNvSpPr>
          <p:nvPr>
            <p:ph type="title"/>
          </p:nvPr>
        </p:nvSpPr>
        <p:spPr/>
        <p:txBody>
          <a:bodyPr/>
          <a:lstStyle/>
          <a:p>
            <a:r>
              <a:rPr lang="en-US" sz="3600" dirty="0"/>
              <a:t>AWS Transit Gateway activity: Solution</a:t>
            </a:r>
          </a:p>
        </p:txBody>
      </p:sp>
      <p:sp>
        <p:nvSpPr>
          <p:cNvPr id="49" name="TextBox 48">
            <a:extLst>
              <a:ext uri="{FF2B5EF4-FFF2-40B4-BE49-F238E27FC236}">
                <a16:creationId xmlns:a16="http://schemas.microsoft.com/office/drawing/2014/main" id="{B42C9EAC-65F7-4EEE-A4E3-088AAD9EAC51}"/>
              </a:ext>
            </a:extLst>
          </p:cNvPr>
          <p:cNvSpPr txBox="1"/>
          <p:nvPr/>
        </p:nvSpPr>
        <p:spPr>
          <a:xfrm>
            <a:off x="302545" y="1414625"/>
            <a:ext cx="2651760" cy="1200329"/>
          </a:xfrm>
          <a:prstGeom prst="rect">
            <a:avLst/>
          </a:prstGeom>
          <a:noFill/>
          <a:ln>
            <a:solidFill>
              <a:schemeClr val="tx1">
                <a:lumMod val="50000"/>
                <a:lumOff val="50000"/>
              </a:schemeClr>
            </a:solidFill>
          </a:ln>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Scenario</a:t>
            </a:r>
            <a:r>
              <a:rPr lang="en-US" sz="2400" dirty="0">
                <a:ea typeface="Amazon Ember" panose="020B0603020204020204" pitchFamily="34" charset="0"/>
                <a:cs typeface="Amazon Ember" panose="020B0603020204020204" pitchFamily="34" charset="0"/>
              </a:rPr>
              <a:t>: How do you connect these five VPCs?</a:t>
            </a:r>
          </a:p>
        </p:txBody>
      </p:sp>
      <p:grpSp>
        <p:nvGrpSpPr>
          <p:cNvPr id="8" name="Group 7" descr="the answer is shown for the vpc 3 route table, where there is a route that directs traffic for the larger vpc network to the target gateway. &#10;&#10;the answer is shown for the transit gateway route table, where there is a separate route that directs traffic for each vpc network to the corresponding vpc attachment.">
            <a:extLst>
              <a:ext uri="{FF2B5EF4-FFF2-40B4-BE49-F238E27FC236}">
                <a16:creationId xmlns:a16="http://schemas.microsoft.com/office/drawing/2014/main" id="{392BB6D0-EE72-496E-88C9-C3104D87D459}"/>
              </a:ext>
            </a:extLst>
          </p:cNvPr>
          <p:cNvGrpSpPr/>
          <p:nvPr/>
        </p:nvGrpSpPr>
        <p:grpSpPr>
          <a:xfrm>
            <a:off x="3044540" y="1290456"/>
            <a:ext cx="5758094" cy="4949461"/>
            <a:chOff x="3044540" y="1290456"/>
            <a:chExt cx="5758094" cy="4949461"/>
          </a:xfrm>
        </p:grpSpPr>
        <p:grpSp>
          <p:nvGrpSpPr>
            <p:cNvPr id="15" name="Group 14">
              <a:extLst>
                <a:ext uri="{FF2B5EF4-FFF2-40B4-BE49-F238E27FC236}">
                  <a16:creationId xmlns:a16="http://schemas.microsoft.com/office/drawing/2014/main" id="{3A8C10A6-76AA-4A1C-85C6-5B2775F0E628}"/>
                </a:ext>
              </a:extLst>
            </p:cNvPr>
            <p:cNvGrpSpPr/>
            <p:nvPr/>
          </p:nvGrpSpPr>
          <p:grpSpPr>
            <a:xfrm>
              <a:off x="3044540" y="2601477"/>
              <a:ext cx="1828800" cy="1550907"/>
              <a:chOff x="3326088" y="2601477"/>
              <a:chExt cx="1828800" cy="1550907"/>
            </a:xfrm>
          </p:grpSpPr>
          <p:grpSp>
            <p:nvGrpSpPr>
              <p:cNvPr id="10" name="Group 9">
                <a:extLst>
                  <a:ext uri="{FF2B5EF4-FFF2-40B4-BE49-F238E27FC236}">
                    <a16:creationId xmlns:a16="http://schemas.microsoft.com/office/drawing/2014/main" id="{19277422-DAFE-49F2-9516-4D4E5C62506F}"/>
                  </a:ext>
                </a:extLst>
              </p:cNvPr>
              <p:cNvGrpSpPr/>
              <p:nvPr/>
            </p:nvGrpSpPr>
            <p:grpSpPr>
              <a:xfrm>
                <a:off x="3326088" y="2601477"/>
                <a:ext cx="1828800" cy="1188720"/>
                <a:chOff x="3316942" y="2601477"/>
                <a:chExt cx="1828800" cy="1188720"/>
              </a:xfrm>
            </p:grpSpPr>
            <p:pic>
              <p:nvPicPr>
                <p:cNvPr id="85" name="Graphic 84">
                  <a:extLst>
                    <a:ext uri="{FF2B5EF4-FFF2-40B4-BE49-F238E27FC236}">
                      <a16:creationId xmlns:a16="http://schemas.microsoft.com/office/drawing/2014/main" id="{811AD931-52D7-4EE4-AD2D-59494C0508B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6942" y="2601477"/>
                  <a:ext cx="457200" cy="457200"/>
                </a:xfrm>
                <a:prstGeom prst="rect">
                  <a:avLst/>
                </a:prstGeom>
              </p:spPr>
            </p:pic>
            <p:sp>
              <p:nvSpPr>
                <p:cNvPr id="86" name="Rectangle 85">
                  <a:extLst>
                    <a:ext uri="{FF2B5EF4-FFF2-40B4-BE49-F238E27FC236}">
                      <a16:creationId xmlns:a16="http://schemas.microsoft.com/office/drawing/2014/main" id="{5B164B18-CF5A-46B3-998C-56AD8B2B5900}"/>
                    </a:ext>
                  </a:extLst>
                </p:cNvPr>
                <p:cNvSpPr/>
                <p:nvPr/>
              </p:nvSpPr>
              <p:spPr>
                <a:xfrm>
                  <a:off x="3316942"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2:</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10.2.0.0/16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9" name="Graphic 88">
                  <a:extLst>
                    <a:ext uri="{FF2B5EF4-FFF2-40B4-BE49-F238E27FC236}">
                      <a16:creationId xmlns:a16="http://schemas.microsoft.com/office/drawing/2014/main" id="{40A4F02D-1741-4156-A721-06019DA4BDC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6392" y="3234154"/>
                  <a:ext cx="469900" cy="469900"/>
                </a:xfrm>
                <a:prstGeom prst="rect">
                  <a:avLst/>
                </a:prstGeom>
              </p:spPr>
            </p:pic>
          </p:grpSp>
          <p:sp>
            <p:nvSpPr>
              <p:cNvPr id="99" name="TextBox 98">
                <a:extLst>
                  <a:ext uri="{FF2B5EF4-FFF2-40B4-BE49-F238E27FC236}">
                    <a16:creationId xmlns:a16="http://schemas.microsoft.com/office/drawing/2014/main" id="{8100BF2F-02AE-4E9D-92C0-8050B5FAFA33}"/>
                  </a:ext>
                </a:extLst>
              </p:cNvPr>
              <p:cNvSpPr txBox="1"/>
              <p:nvPr/>
            </p:nvSpPr>
            <p:spPr>
              <a:xfrm>
                <a:off x="3587104" y="3813830"/>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vpc-att-2xxx</a:t>
                </a:r>
              </a:p>
            </p:txBody>
          </p:sp>
        </p:grpSp>
        <p:grpSp>
          <p:nvGrpSpPr>
            <p:cNvPr id="16" name="Group 15">
              <a:extLst>
                <a:ext uri="{FF2B5EF4-FFF2-40B4-BE49-F238E27FC236}">
                  <a16:creationId xmlns:a16="http://schemas.microsoft.com/office/drawing/2014/main" id="{050E3CA8-B07B-4308-8F16-53B62F873AE3}"/>
                </a:ext>
              </a:extLst>
            </p:cNvPr>
            <p:cNvGrpSpPr/>
            <p:nvPr/>
          </p:nvGrpSpPr>
          <p:grpSpPr>
            <a:xfrm>
              <a:off x="3044540" y="4700607"/>
              <a:ext cx="1828800" cy="1538477"/>
              <a:chOff x="3745580" y="5167630"/>
              <a:chExt cx="1828800" cy="1538477"/>
            </a:xfrm>
          </p:grpSpPr>
          <p:grpSp>
            <p:nvGrpSpPr>
              <p:cNvPr id="11" name="Group 10">
                <a:extLst>
                  <a:ext uri="{FF2B5EF4-FFF2-40B4-BE49-F238E27FC236}">
                    <a16:creationId xmlns:a16="http://schemas.microsoft.com/office/drawing/2014/main" id="{C6F78007-41B4-45CF-9EBD-F68A28846E18}"/>
                  </a:ext>
                </a:extLst>
              </p:cNvPr>
              <p:cNvGrpSpPr/>
              <p:nvPr/>
            </p:nvGrpSpPr>
            <p:grpSpPr>
              <a:xfrm>
                <a:off x="3745580" y="5167630"/>
                <a:ext cx="1828800" cy="1188720"/>
                <a:chOff x="3736434" y="5167630"/>
                <a:chExt cx="1828800" cy="1188720"/>
              </a:xfrm>
            </p:grpSpPr>
            <p:pic>
              <p:nvPicPr>
                <p:cNvPr id="92" name="Graphic 91">
                  <a:extLst>
                    <a:ext uri="{FF2B5EF4-FFF2-40B4-BE49-F238E27FC236}">
                      <a16:creationId xmlns:a16="http://schemas.microsoft.com/office/drawing/2014/main" id="{A45BAE67-36D0-453E-A19B-A2925338BC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6434" y="5167630"/>
                  <a:ext cx="457200" cy="457200"/>
                </a:xfrm>
                <a:prstGeom prst="rect">
                  <a:avLst/>
                </a:prstGeom>
              </p:spPr>
            </p:pic>
            <p:sp>
              <p:nvSpPr>
                <p:cNvPr id="93" name="Rectangle 92">
                  <a:extLst>
                    <a:ext uri="{FF2B5EF4-FFF2-40B4-BE49-F238E27FC236}">
                      <a16:creationId xmlns:a16="http://schemas.microsoft.com/office/drawing/2014/main" id="{0C502FB4-0A84-4F94-AC6B-C65AD796807E}"/>
                    </a:ext>
                  </a:extLst>
                </p:cNvPr>
                <p:cNvSpPr/>
                <p:nvPr/>
              </p:nvSpPr>
              <p:spPr>
                <a:xfrm>
                  <a:off x="3736434" y="5167630"/>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3:</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10.3.0.0/16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96" name="Graphic 95">
                  <a:extLst>
                    <a:ext uri="{FF2B5EF4-FFF2-40B4-BE49-F238E27FC236}">
                      <a16:creationId xmlns:a16="http://schemas.microsoft.com/office/drawing/2014/main" id="{E2B47842-DDF9-476F-B040-C385FA4BC04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5884" y="5816182"/>
                  <a:ext cx="469900" cy="469900"/>
                </a:xfrm>
                <a:prstGeom prst="rect">
                  <a:avLst/>
                </a:prstGeom>
              </p:spPr>
            </p:pic>
          </p:grpSp>
          <p:sp>
            <p:nvSpPr>
              <p:cNvPr id="100" name="TextBox 99">
                <a:extLst>
                  <a:ext uri="{FF2B5EF4-FFF2-40B4-BE49-F238E27FC236}">
                    <a16:creationId xmlns:a16="http://schemas.microsoft.com/office/drawing/2014/main" id="{F14BA033-52C6-4391-A906-1136781FD7C5}"/>
                  </a:ext>
                </a:extLst>
              </p:cNvPr>
              <p:cNvSpPr txBox="1"/>
              <p:nvPr/>
            </p:nvSpPr>
            <p:spPr>
              <a:xfrm>
                <a:off x="4006596" y="636755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vpc-att-3xxx</a:t>
                </a:r>
              </a:p>
            </p:txBody>
          </p:sp>
        </p:grpSp>
        <p:grpSp>
          <p:nvGrpSpPr>
            <p:cNvPr id="19" name="Group 18">
              <a:extLst>
                <a:ext uri="{FF2B5EF4-FFF2-40B4-BE49-F238E27FC236}">
                  <a16:creationId xmlns:a16="http://schemas.microsoft.com/office/drawing/2014/main" id="{B7BC5B6C-578F-4FC5-BA2E-6998CD039075}"/>
                </a:ext>
              </a:extLst>
            </p:cNvPr>
            <p:cNvGrpSpPr/>
            <p:nvPr/>
          </p:nvGrpSpPr>
          <p:grpSpPr>
            <a:xfrm>
              <a:off x="5287797" y="3151364"/>
              <a:ext cx="1277914" cy="1744461"/>
              <a:chOff x="5960791" y="3352800"/>
              <a:chExt cx="1277914" cy="1744461"/>
            </a:xfrm>
          </p:grpSpPr>
          <p:pic>
            <p:nvPicPr>
              <p:cNvPr id="46" name="Graphic 45">
                <a:extLst>
                  <a:ext uri="{FF2B5EF4-FFF2-40B4-BE49-F238E27FC236}">
                    <a16:creationId xmlns:a16="http://schemas.microsoft.com/office/drawing/2014/main" id="{72868762-638E-4DCA-8C8E-24F7B4D1E71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33988" y="3352800"/>
                <a:ext cx="731520" cy="731520"/>
              </a:xfrm>
              <a:prstGeom prst="rect">
                <a:avLst/>
              </a:prstGeom>
            </p:spPr>
          </p:pic>
          <p:sp>
            <p:nvSpPr>
              <p:cNvPr id="7" name="TextBox 6">
                <a:extLst>
                  <a:ext uri="{FF2B5EF4-FFF2-40B4-BE49-F238E27FC236}">
                    <a16:creationId xmlns:a16="http://schemas.microsoft.com/office/drawing/2014/main" id="{9A1DA266-30CB-4C38-921F-F70F6171E045}"/>
                  </a:ext>
                </a:extLst>
              </p:cNvPr>
              <p:cNvSpPr txBox="1"/>
              <p:nvPr/>
            </p:nvSpPr>
            <p:spPr>
              <a:xfrm>
                <a:off x="5960791" y="4266264"/>
                <a:ext cx="1277914"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Transit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tgw-xxx</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7" name="Group 16">
              <a:extLst>
                <a:ext uri="{FF2B5EF4-FFF2-40B4-BE49-F238E27FC236}">
                  <a16:creationId xmlns:a16="http://schemas.microsoft.com/office/drawing/2014/main" id="{FD23F3BC-8AEB-43A2-8331-F9156D6B5C91}"/>
                </a:ext>
              </a:extLst>
            </p:cNvPr>
            <p:cNvGrpSpPr/>
            <p:nvPr/>
          </p:nvGrpSpPr>
          <p:grpSpPr>
            <a:xfrm>
              <a:off x="6973834" y="2601477"/>
              <a:ext cx="1828800" cy="1554550"/>
              <a:chOff x="9027405" y="2601477"/>
              <a:chExt cx="1828800" cy="1554550"/>
            </a:xfrm>
          </p:grpSpPr>
          <p:grpSp>
            <p:nvGrpSpPr>
              <p:cNvPr id="12" name="Group 11">
                <a:extLst>
                  <a:ext uri="{FF2B5EF4-FFF2-40B4-BE49-F238E27FC236}">
                    <a16:creationId xmlns:a16="http://schemas.microsoft.com/office/drawing/2014/main" id="{0CFF0525-36DD-4C4C-8FAD-6001647EB51B}"/>
                  </a:ext>
                </a:extLst>
              </p:cNvPr>
              <p:cNvGrpSpPr/>
              <p:nvPr/>
            </p:nvGrpSpPr>
            <p:grpSpPr>
              <a:xfrm>
                <a:off x="9027405" y="2601477"/>
                <a:ext cx="1828800" cy="1188720"/>
                <a:chOff x="9027405" y="2601477"/>
                <a:chExt cx="1828800" cy="1188720"/>
              </a:xfrm>
            </p:grpSpPr>
            <p:pic>
              <p:nvPicPr>
                <p:cNvPr id="55" name="Graphic 54">
                  <a:extLst>
                    <a:ext uri="{FF2B5EF4-FFF2-40B4-BE49-F238E27FC236}">
                      <a16:creationId xmlns:a16="http://schemas.microsoft.com/office/drawing/2014/main" id="{020FF9B1-115A-4D8F-B799-FEEA6DB529F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7405" y="2601477"/>
                  <a:ext cx="457200" cy="457200"/>
                </a:xfrm>
                <a:prstGeom prst="rect">
                  <a:avLst/>
                </a:prstGeom>
              </p:spPr>
            </p:pic>
            <p:sp>
              <p:nvSpPr>
                <p:cNvPr id="57" name="Rectangle 56">
                  <a:extLst>
                    <a:ext uri="{FF2B5EF4-FFF2-40B4-BE49-F238E27FC236}">
                      <a16:creationId xmlns:a16="http://schemas.microsoft.com/office/drawing/2014/main" id="{A66B22EB-D5D6-41B6-8570-540CCCC8BD0B}"/>
                    </a:ext>
                  </a:extLst>
                </p:cNvPr>
                <p:cNvSpPr/>
                <p:nvPr/>
              </p:nvSpPr>
              <p:spPr>
                <a:xfrm>
                  <a:off x="9027405" y="260147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4:</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10.4.0.0/16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60" name="Graphic 59">
                  <a:extLst>
                    <a:ext uri="{FF2B5EF4-FFF2-40B4-BE49-F238E27FC236}">
                      <a16:creationId xmlns:a16="http://schemas.microsoft.com/office/drawing/2014/main" id="{782A8B4E-B08C-4BE1-842B-90144F25F54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6855" y="3231342"/>
                  <a:ext cx="469900" cy="469900"/>
                </a:xfrm>
                <a:prstGeom prst="rect">
                  <a:avLst/>
                </a:prstGeom>
              </p:spPr>
            </p:pic>
          </p:grpSp>
          <p:sp>
            <p:nvSpPr>
              <p:cNvPr id="64" name="TextBox 63">
                <a:extLst>
                  <a:ext uri="{FF2B5EF4-FFF2-40B4-BE49-F238E27FC236}">
                    <a16:creationId xmlns:a16="http://schemas.microsoft.com/office/drawing/2014/main" id="{7FF9660F-AF41-4C8F-BF13-7E8DF56C990C}"/>
                  </a:ext>
                </a:extLst>
              </p:cNvPr>
              <p:cNvSpPr txBox="1"/>
              <p:nvPr/>
            </p:nvSpPr>
            <p:spPr>
              <a:xfrm>
                <a:off x="9288421" y="381747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vpc-att-4xxx</a:t>
                </a:r>
              </a:p>
            </p:txBody>
          </p:sp>
        </p:grpSp>
        <p:grpSp>
          <p:nvGrpSpPr>
            <p:cNvPr id="18" name="Group 17">
              <a:extLst>
                <a:ext uri="{FF2B5EF4-FFF2-40B4-BE49-F238E27FC236}">
                  <a16:creationId xmlns:a16="http://schemas.microsoft.com/office/drawing/2014/main" id="{FFEA1F41-A689-4D81-A1EA-07C7F78B35FD}"/>
                </a:ext>
              </a:extLst>
            </p:cNvPr>
            <p:cNvGrpSpPr/>
            <p:nvPr/>
          </p:nvGrpSpPr>
          <p:grpSpPr>
            <a:xfrm>
              <a:off x="6973834" y="4700607"/>
              <a:ext cx="1828800" cy="1539310"/>
              <a:chOff x="8974104" y="4700607"/>
              <a:chExt cx="1828800" cy="1539310"/>
            </a:xfrm>
          </p:grpSpPr>
          <p:grpSp>
            <p:nvGrpSpPr>
              <p:cNvPr id="13" name="Group 12">
                <a:extLst>
                  <a:ext uri="{FF2B5EF4-FFF2-40B4-BE49-F238E27FC236}">
                    <a16:creationId xmlns:a16="http://schemas.microsoft.com/office/drawing/2014/main" id="{6228F009-3421-4273-979B-8772AEC05C9F}"/>
                  </a:ext>
                </a:extLst>
              </p:cNvPr>
              <p:cNvGrpSpPr/>
              <p:nvPr/>
            </p:nvGrpSpPr>
            <p:grpSpPr>
              <a:xfrm>
                <a:off x="8974104" y="4700607"/>
                <a:ext cx="1828800" cy="1188720"/>
                <a:chOff x="8974104" y="4700607"/>
                <a:chExt cx="1828800" cy="1188720"/>
              </a:xfrm>
            </p:grpSpPr>
            <p:pic>
              <p:nvPicPr>
                <p:cNvPr id="66" name="Graphic 65">
                  <a:extLst>
                    <a:ext uri="{FF2B5EF4-FFF2-40B4-BE49-F238E27FC236}">
                      <a16:creationId xmlns:a16="http://schemas.microsoft.com/office/drawing/2014/main" id="{50CFC2A2-877F-4907-A773-20EEAE53266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4104" y="4700607"/>
                  <a:ext cx="457200" cy="457200"/>
                </a:xfrm>
                <a:prstGeom prst="rect">
                  <a:avLst/>
                </a:prstGeom>
              </p:spPr>
            </p:pic>
            <p:sp>
              <p:nvSpPr>
                <p:cNvPr id="67" name="Rectangle 66">
                  <a:extLst>
                    <a:ext uri="{FF2B5EF4-FFF2-40B4-BE49-F238E27FC236}">
                      <a16:creationId xmlns:a16="http://schemas.microsoft.com/office/drawing/2014/main" id="{E4A4423B-8AE0-448F-B223-1A1A19086B62}"/>
                    </a:ext>
                  </a:extLst>
                </p:cNvPr>
                <p:cNvSpPr/>
                <p:nvPr/>
              </p:nvSpPr>
              <p:spPr>
                <a:xfrm>
                  <a:off x="8974104" y="4700607"/>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5:</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10.5.0.0/16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70" name="Graphic 69">
                  <a:extLst>
                    <a:ext uri="{FF2B5EF4-FFF2-40B4-BE49-F238E27FC236}">
                      <a16:creationId xmlns:a16="http://schemas.microsoft.com/office/drawing/2014/main" id="{6F8BA509-4AFC-4859-9760-BDA6ADD391F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3554" y="5330472"/>
                  <a:ext cx="469900" cy="469900"/>
                </a:xfrm>
                <a:prstGeom prst="rect">
                  <a:avLst/>
                </a:prstGeom>
              </p:spPr>
            </p:pic>
          </p:grpSp>
          <p:sp>
            <p:nvSpPr>
              <p:cNvPr id="74" name="TextBox 73">
                <a:extLst>
                  <a:ext uri="{FF2B5EF4-FFF2-40B4-BE49-F238E27FC236}">
                    <a16:creationId xmlns:a16="http://schemas.microsoft.com/office/drawing/2014/main" id="{D9F056DD-8F30-4607-9675-95C462FE549B}"/>
                  </a:ext>
                </a:extLst>
              </p:cNvPr>
              <p:cNvSpPr txBox="1"/>
              <p:nvPr/>
            </p:nvSpPr>
            <p:spPr>
              <a:xfrm>
                <a:off x="9235120" y="5901363"/>
                <a:ext cx="1306768" cy="338554"/>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vpc-att-5xxx</a:t>
                </a:r>
              </a:p>
            </p:txBody>
          </p:sp>
        </p:grpSp>
        <p:cxnSp>
          <p:nvCxnSpPr>
            <p:cNvPr id="21" name="Straight Connector 20">
              <a:extLst>
                <a:ext uri="{FF2B5EF4-FFF2-40B4-BE49-F238E27FC236}">
                  <a16:creationId xmlns:a16="http://schemas.microsoft.com/office/drawing/2014/main" id="{7859F1CF-ECAE-4EA6-BAE2-BBBB2840E64A}"/>
                </a:ext>
              </a:extLst>
            </p:cNvPr>
            <p:cNvCxnSpPr>
              <a:stCxn id="89" idx="3"/>
              <a:endCxn id="46" idx="1"/>
            </p:cNvCxnSpPr>
            <p:nvPr/>
          </p:nvCxnSpPr>
          <p:spPr>
            <a:xfrm>
              <a:off x="4193890" y="3469104"/>
              <a:ext cx="1367104" cy="480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C48B4B-E39D-4F89-818F-B12C4B0F9E12}"/>
                </a:ext>
              </a:extLst>
            </p:cNvPr>
            <p:cNvCxnSpPr>
              <a:cxnSpLocks/>
              <a:stCxn id="96" idx="3"/>
            </p:cNvCxnSpPr>
            <p:nvPr/>
          </p:nvCxnSpPr>
          <p:spPr>
            <a:xfrm flipV="1">
              <a:off x="4193890" y="3906517"/>
              <a:ext cx="1373687" cy="167759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EC6007-4353-44B8-BB67-516078E0AFFB}"/>
                </a:ext>
              </a:extLst>
            </p:cNvPr>
            <p:cNvCxnSpPr>
              <a:stCxn id="82" idx="2"/>
              <a:endCxn id="46" idx="0"/>
            </p:cNvCxnSpPr>
            <p:nvPr/>
          </p:nvCxnSpPr>
          <p:spPr>
            <a:xfrm>
              <a:off x="5926754" y="2390221"/>
              <a:ext cx="0" cy="76114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454645-C72D-46B2-AEE9-5F4ABB6969F7}"/>
                </a:ext>
              </a:extLst>
            </p:cNvPr>
            <p:cNvCxnSpPr>
              <a:stCxn id="46" idx="3"/>
              <a:endCxn id="60" idx="1"/>
            </p:cNvCxnSpPr>
            <p:nvPr/>
          </p:nvCxnSpPr>
          <p:spPr>
            <a:xfrm flipV="1">
              <a:off x="6292514" y="3466292"/>
              <a:ext cx="1360770" cy="5083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FCEDAF-AC3D-47D2-996A-F3D6F33B04BF}"/>
                </a:ext>
              </a:extLst>
            </p:cNvPr>
            <p:cNvCxnSpPr>
              <a:cxnSpLocks/>
              <a:endCxn id="70" idx="1"/>
            </p:cNvCxnSpPr>
            <p:nvPr/>
          </p:nvCxnSpPr>
          <p:spPr>
            <a:xfrm>
              <a:off x="6292514" y="3882884"/>
              <a:ext cx="1360770" cy="168253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1068C62-DE0C-416A-8B83-631DF3627DCA}"/>
                </a:ext>
              </a:extLst>
            </p:cNvPr>
            <p:cNvGrpSpPr/>
            <p:nvPr/>
          </p:nvGrpSpPr>
          <p:grpSpPr>
            <a:xfrm>
              <a:off x="5012354" y="1290456"/>
              <a:ext cx="1828800" cy="1541850"/>
              <a:chOff x="5685348" y="1290456"/>
              <a:chExt cx="1828800" cy="1541850"/>
            </a:xfrm>
          </p:grpSpPr>
          <p:grpSp>
            <p:nvGrpSpPr>
              <p:cNvPr id="9" name="Group 8">
                <a:extLst>
                  <a:ext uri="{FF2B5EF4-FFF2-40B4-BE49-F238E27FC236}">
                    <a16:creationId xmlns:a16="http://schemas.microsoft.com/office/drawing/2014/main" id="{67FEFDCD-CE73-4F0F-B6D5-DDCF26B786F8}"/>
                  </a:ext>
                </a:extLst>
              </p:cNvPr>
              <p:cNvGrpSpPr/>
              <p:nvPr/>
            </p:nvGrpSpPr>
            <p:grpSpPr>
              <a:xfrm>
                <a:off x="5685348" y="1290456"/>
                <a:ext cx="1828800" cy="1188720"/>
                <a:chOff x="5685348" y="1290456"/>
                <a:chExt cx="1828800" cy="1188720"/>
              </a:xfrm>
            </p:grpSpPr>
            <p:pic>
              <p:nvPicPr>
                <p:cNvPr id="78" name="Graphic 77">
                  <a:extLst>
                    <a:ext uri="{FF2B5EF4-FFF2-40B4-BE49-F238E27FC236}">
                      <a16:creationId xmlns:a16="http://schemas.microsoft.com/office/drawing/2014/main" id="{9DEA669A-D40C-4DC5-B971-1B2CC6C4CD9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5348" y="1290456"/>
                  <a:ext cx="457200" cy="457200"/>
                </a:xfrm>
                <a:prstGeom prst="rect">
                  <a:avLst/>
                </a:prstGeom>
              </p:spPr>
            </p:pic>
            <p:sp>
              <p:nvSpPr>
                <p:cNvPr id="79" name="Rectangle 78">
                  <a:extLst>
                    <a:ext uri="{FF2B5EF4-FFF2-40B4-BE49-F238E27FC236}">
                      <a16:creationId xmlns:a16="http://schemas.microsoft.com/office/drawing/2014/main" id="{D1F56F3A-A4CC-4EEA-BAA7-7E799BBEB8E7}"/>
                    </a:ext>
                  </a:extLst>
                </p:cNvPr>
                <p:cNvSpPr/>
                <p:nvPr/>
              </p:nvSpPr>
              <p:spPr>
                <a:xfrm>
                  <a:off x="5685348" y="1290456"/>
                  <a:ext cx="1828800" cy="11887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ln w="0"/>
                      <a:solidFill>
                        <a:srgbClr val="1D8900"/>
                      </a:solidFill>
                    </a:rPr>
                    <a:t>10.1.0.0/16</a:t>
                  </a:r>
                  <a:endParaRPr kumimoji="0" lang="en-US" sz="1600" b="0" i="0" u="none" strike="noStrike" kern="0" cap="none" spc="0" normalizeH="0" baseline="0" noProof="0" dirty="0">
                    <a:ln w="0"/>
                    <a:solidFill>
                      <a:srgbClr val="1D8900"/>
                    </a:solidFill>
                    <a:effectLst/>
                    <a:uLnTx/>
                    <a:uFillTx/>
                    <a:ea typeface="+mn-ea"/>
                    <a:cs typeface="+mn-cs"/>
                  </a:endParaRPr>
                </a:p>
              </p:txBody>
            </p:sp>
            <p:pic>
              <p:nvPicPr>
                <p:cNvPr id="82" name="Graphic 81">
                  <a:extLst>
                    <a:ext uri="{FF2B5EF4-FFF2-40B4-BE49-F238E27FC236}">
                      <a16:creationId xmlns:a16="http://schemas.microsoft.com/office/drawing/2014/main" id="{F6F3818D-1961-4B29-8A43-95B6CD2AB9D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64798" y="1920321"/>
                  <a:ext cx="469900" cy="469900"/>
                </a:xfrm>
                <a:prstGeom prst="rect">
                  <a:avLst/>
                </a:prstGeom>
              </p:spPr>
            </p:pic>
          </p:grpSp>
          <p:sp>
            <p:nvSpPr>
              <p:cNvPr id="98" name="TextBox 97">
                <a:extLst>
                  <a:ext uri="{FF2B5EF4-FFF2-40B4-BE49-F238E27FC236}">
                    <a16:creationId xmlns:a16="http://schemas.microsoft.com/office/drawing/2014/main" id="{7EDE6E97-EFEB-4D21-B63D-B0F3760A59B4}"/>
                  </a:ext>
                </a:extLst>
              </p:cNvPr>
              <p:cNvSpPr txBox="1"/>
              <p:nvPr/>
            </p:nvSpPr>
            <p:spPr>
              <a:xfrm>
                <a:off x="5946364" y="2493752"/>
                <a:ext cx="1306768" cy="338554"/>
              </a:xfrm>
              <a:prstGeom prst="rect">
                <a:avLst/>
              </a:prstGeom>
              <a:solidFill>
                <a:schemeClr val="bg1"/>
              </a:solidFill>
            </p:spPr>
            <p:txBody>
              <a:bodyPr wrap="none" rtlCol="0">
                <a:spAutoFit/>
              </a:bodyPr>
              <a:lstStyle/>
              <a:p>
                <a:r>
                  <a:rPr lang="en-US" sz="1600" dirty="0">
                    <a:ea typeface="Amazon Ember Light" panose="020B0403020204020204" pitchFamily="34" charset="0"/>
                    <a:cs typeface="Amazon Ember Light" panose="020B0403020204020204" pitchFamily="34" charset="0"/>
                  </a:rPr>
                  <a:t>vpc-att-1xxx</a:t>
                </a:r>
              </a:p>
            </p:txBody>
          </p:sp>
        </p:grpSp>
      </p:grpSp>
      <p:sp>
        <p:nvSpPr>
          <p:cNvPr id="43" name="TextBox 42">
            <a:extLst>
              <a:ext uri="{FF2B5EF4-FFF2-40B4-BE49-F238E27FC236}">
                <a16:creationId xmlns:a16="http://schemas.microsoft.com/office/drawing/2014/main" id="{C7C4E4AD-978B-4FAB-85B0-0F6A55BA3CEA}"/>
              </a:ext>
            </a:extLst>
          </p:cNvPr>
          <p:cNvSpPr txBox="1"/>
          <p:nvPr/>
        </p:nvSpPr>
        <p:spPr>
          <a:xfrm>
            <a:off x="402156" y="3257259"/>
            <a:ext cx="197201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VPC </a:t>
            </a:r>
            <a:r>
              <a:rPr lang="en-US"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route table</a:t>
            </a:r>
          </a:p>
        </p:txBody>
      </p:sp>
      <p:graphicFrame>
        <p:nvGraphicFramePr>
          <p:cNvPr id="51" name="Table 50">
            <a:extLst>
              <a:ext uri="{FF2B5EF4-FFF2-40B4-BE49-F238E27FC236}">
                <a16:creationId xmlns:a16="http://schemas.microsoft.com/office/drawing/2014/main" id="{DD380C08-F32E-4EC5-91F9-E97A74496378}"/>
              </a:ext>
            </a:extLst>
          </p:cNvPr>
          <p:cNvGraphicFramePr>
            <a:graphicFrameLocks noGrp="1"/>
          </p:cNvGraphicFramePr>
          <p:nvPr>
            <p:extLst>
              <p:ext uri="{D42A27DB-BD31-4B8C-83A1-F6EECF244321}">
                <p14:modId xmlns:p14="http://schemas.microsoft.com/office/powerpoint/2010/main" val="2825924741"/>
              </p:ext>
            </p:extLst>
          </p:nvPr>
        </p:nvGraphicFramePr>
        <p:xfrm>
          <a:off x="107713" y="3661019"/>
          <a:ext cx="2661888" cy="109728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a:t>
                      </a:r>
                      <a:r>
                        <a:rPr lang="en-US" sz="1800" b="0" i="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10.0.0.0/8 </a:t>
                      </a:r>
                    </a:p>
                  </a:txBody>
                  <a:tcPr anchor="ctr">
                    <a:solidFill>
                      <a:schemeClr val="bg1">
                        <a:lumMod val="95000"/>
                      </a:schemeClr>
                    </a:solidFill>
                  </a:tcPr>
                </a:tc>
                <a:tc>
                  <a:txBody>
                    <a:bodyPr/>
                    <a:lstStyle/>
                    <a:p>
                      <a:r>
                        <a:rPr lang="en-US" sz="1800" b="0" i="0" dirty="0">
                          <a:solidFill>
                            <a:schemeClr val="tx1"/>
                          </a:solidFill>
                          <a:latin typeface="+mn-lt"/>
                          <a:ea typeface="Amazon Ember" panose="020B0603020204020204" pitchFamily="34" charset="0"/>
                          <a:cs typeface="Amazon Ember" panose="020B0603020204020204" pitchFamily="34" charset="0"/>
                        </a:rPr>
                        <a:t>tgw-xxx</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40" name="TextBox 39">
            <a:extLst>
              <a:ext uri="{FF2B5EF4-FFF2-40B4-BE49-F238E27FC236}">
                <a16:creationId xmlns:a16="http://schemas.microsoft.com/office/drawing/2014/main" id="{2F3B0BF5-DC74-47B5-AF81-CCDE1DA89E15}"/>
              </a:ext>
            </a:extLst>
          </p:cNvPr>
          <p:cNvSpPr txBox="1"/>
          <p:nvPr/>
        </p:nvSpPr>
        <p:spPr>
          <a:xfrm>
            <a:off x="9653341" y="2672436"/>
            <a:ext cx="1872629" cy="646331"/>
          </a:xfrm>
          <a:prstGeom prst="rect">
            <a:avLst/>
          </a:prstGeom>
          <a:solidFill>
            <a:schemeClr val="bg1"/>
          </a:solid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Transit gateway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route table</a:t>
            </a:r>
          </a:p>
        </p:txBody>
      </p:sp>
      <p:graphicFrame>
        <p:nvGraphicFramePr>
          <p:cNvPr id="58" name="Table 57">
            <a:extLst>
              <a:ext uri="{FF2B5EF4-FFF2-40B4-BE49-F238E27FC236}">
                <a16:creationId xmlns:a16="http://schemas.microsoft.com/office/drawing/2014/main" id="{1AC5673C-52D9-4A94-86BB-7EC66AA2A518}"/>
              </a:ext>
            </a:extLst>
          </p:cNvPr>
          <p:cNvGraphicFramePr>
            <a:graphicFrameLocks noGrp="1"/>
          </p:cNvGraphicFramePr>
          <p:nvPr>
            <p:extLst>
              <p:ext uri="{D42A27DB-BD31-4B8C-83A1-F6EECF244321}">
                <p14:modId xmlns:p14="http://schemas.microsoft.com/office/powerpoint/2010/main" val="3383072800"/>
              </p:ext>
            </p:extLst>
          </p:nvPr>
        </p:nvGraphicFramePr>
        <p:xfrm>
          <a:off x="9026971" y="3331037"/>
          <a:ext cx="3125368" cy="2194560"/>
        </p:xfrm>
        <a:graphic>
          <a:graphicData uri="http://schemas.openxmlformats.org/drawingml/2006/table">
            <a:tbl>
              <a:tblPr firstRow="1" bandRow="1">
                <a:tableStyleId>{1FECB4D8-DB02-4DC6-A0A2-4F2EBAE1DC90}</a:tableStyleId>
              </a:tblPr>
              <a:tblGrid>
                <a:gridCol w="1486218">
                  <a:extLst>
                    <a:ext uri="{9D8B030D-6E8A-4147-A177-3AD203B41FA5}">
                      <a16:colId xmlns:a16="http://schemas.microsoft.com/office/drawing/2014/main" val="20000"/>
                    </a:ext>
                  </a:extLst>
                </a:gridCol>
                <a:gridCol w="1639150">
                  <a:extLst>
                    <a:ext uri="{9D8B030D-6E8A-4147-A177-3AD203B41FA5}">
                      <a16:colId xmlns:a16="http://schemas.microsoft.com/office/drawing/2014/main" val="20001"/>
                    </a:ext>
                  </a:extLst>
                </a:gridCol>
              </a:tblGrid>
              <a:tr h="163303">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5"/>
                    </a:solidFill>
                  </a:tcPr>
                </a:tc>
                <a:tc>
                  <a:txBody>
                    <a:bodyPr/>
                    <a:lstStyle/>
                    <a:p>
                      <a:r>
                        <a:rPr lang="en-US" sz="18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5"/>
                    </a:solidFill>
                  </a:tcPr>
                </a:tc>
                <a:extLst>
                  <a:ext uri="{0D108BD9-81ED-4DB2-BD59-A6C34878D82A}">
                    <a16:rowId xmlns:a16="http://schemas.microsoft.com/office/drawing/2014/main" val="10000"/>
                  </a:ext>
                </a:extLst>
              </a:tr>
              <a:tr h="163303">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10.1.0.0/16</a:t>
                      </a:r>
                    </a:p>
                  </a:txBody>
                  <a:tcPr anchor="ctr">
                    <a:solidFill>
                      <a:schemeClr val="bg1">
                        <a:lumMod val="95000"/>
                      </a:schemeClr>
                    </a:solidFill>
                  </a:tcPr>
                </a:tc>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vpc-att-1xxx</a:t>
                      </a:r>
                    </a:p>
                  </a:txBody>
                  <a:tcPr anchor="ctr">
                    <a:solidFill>
                      <a:schemeClr val="bg1">
                        <a:lumMod val="95000"/>
                      </a:schemeClr>
                    </a:solidFill>
                  </a:tcPr>
                </a:tc>
                <a:extLst>
                  <a:ext uri="{0D108BD9-81ED-4DB2-BD59-A6C34878D82A}">
                    <a16:rowId xmlns:a16="http://schemas.microsoft.com/office/drawing/2014/main" val="10001"/>
                  </a:ext>
                </a:extLst>
              </a:tr>
              <a:tr h="218566">
                <a:tc>
                  <a:txBody>
                    <a:bodyPr/>
                    <a:lstStyle/>
                    <a:p>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10.2.0.0/16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vpc-att-2xxx</a:t>
                      </a:r>
                    </a:p>
                  </a:txBody>
                  <a:tcPr anchor="ctr">
                    <a:solidFill>
                      <a:schemeClr val="bg1">
                        <a:lumMod val="95000"/>
                      </a:schemeClr>
                    </a:solidFill>
                  </a:tcPr>
                </a:tc>
                <a:extLst>
                  <a:ext uri="{0D108BD9-81ED-4DB2-BD59-A6C34878D82A}">
                    <a16:rowId xmlns:a16="http://schemas.microsoft.com/office/drawing/2014/main" val="3106507668"/>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10.3.0.0/16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vpc-att-3xxx</a:t>
                      </a:r>
                    </a:p>
                  </a:txBody>
                  <a:tcPr anchor="ctr">
                    <a:solidFill>
                      <a:schemeClr val="bg1">
                        <a:lumMod val="95000"/>
                      </a:schemeClr>
                    </a:solidFill>
                  </a:tcPr>
                </a:tc>
                <a:extLst>
                  <a:ext uri="{0D108BD9-81ED-4DB2-BD59-A6C34878D82A}">
                    <a16:rowId xmlns:a16="http://schemas.microsoft.com/office/drawing/2014/main" val="1382651143"/>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10.4.0.0/16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vpc-att-4xxx</a:t>
                      </a:r>
                    </a:p>
                  </a:txBody>
                  <a:tcPr anchor="ctr">
                    <a:solidFill>
                      <a:schemeClr val="bg1">
                        <a:lumMod val="95000"/>
                      </a:schemeClr>
                    </a:solidFill>
                  </a:tcPr>
                </a:tc>
                <a:extLst>
                  <a:ext uri="{0D108BD9-81ED-4DB2-BD59-A6C34878D82A}">
                    <a16:rowId xmlns:a16="http://schemas.microsoft.com/office/drawing/2014/main" val="2515851503"/>
                  </a:ext>
                </a:extLst>
              </a:tr>
              <a:tr h="218566">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10.5.0.0/16 </a:t>
                      </a:r>
                    </a:p>
                  </a:txBody>
                  <a:tcPr anchor="ctr">
                    <a:solidFill>
                      <a:schemeClr val="bg1">
                        <a:lumMod val="95000"/>
                      </a:schemeClr>
                    </a:solidFill>
                  </a:tcPr>
                </a:tc>
                <a:tc>
                  <a:txBody>
                    <a:bodyPr/>
                    <a:lstStyle/>
                    <a:p>
                      <a:pPr marL="0" marR="0" lvl="0" indent="0" algn="l" defTabSz="9141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vpc-att-5xxx</a:t>
                      </a:r>
                    </a:p>
                  </a:txBody>
                  <a:tcPr anchor="ctr">
                    <a:solidFill>
                      <a:schemeClr val="bg1">
                        <a:lumMod val="95000"/>
                      </a:schemeClr>
                    </a:solidFill>
                  </a:tcPr>
                </a:tc>
                <a:extLst>
                  <a:ext uri="{0D108BD9-81ED-4DB2-BD59-A6C34878D82A}">
                    <a16:rowId xmlns:a16="http://schemas.microsoft.com/office/drawing/2014/main" val="2295501960"/>
                  </a:ext>
                </a:extLst>
              </a:tr>
            </a:tbl>
          </a:graphicData>
        </a:graphic>
      </p:graphicFrame>
      <p:sp>
        <p:nvSpPr>
          <p:cNvPr id="4" name="Footer Placeholder 3">
            <a:extLst>
              <a:ext uri="{FF2B5EF4-FFF2-40B4-BE49-F238E27FC236}">
                <a16:creationId xmlns:a16="http://schemas.microsoft.com/office/drawing/2014/main" id="{F72A4E3A-DCE0-45EF-9347-7D70801B77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F2517C12-812D-4F3B-A780-C2986E01DCEE}"/>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1248644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AWS Transit Gateway enables you to connect your VPCs and on-premises networks to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single gateway</a:t>
            </a:r>
            <a:r>
              <a:rPr lang="en-US" dirty="0">
                <a:latin typeface="+mn-lt"/>
              </a:rPr>
              <a:t> (called a transit gateway)</a:t>
            </a:r>
          </a:p>
          <a:p>
            <a:r>
              <a:rPr lang="en-US" dirty="0">
                <a:latin typeface="+mn-lt"/>
              </a:rPr>
              <a:t>AWS Transit Gateway uses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hub-and-spoke model</a:t>
            </a:r>
            <a:r>
              <a:rPr lang="en-US" dirty="0">
                <a:latin typeface="+mn-lt"/>
              </a:rPr>
              <a:t> to simplify VPC management and reduce operational costs</a:t>
            </a:r>
          </a:p>
          <a:p>
            <a:endParaRPr lang="en-US"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45</a:t>
            </a:fld>
            <a:endParaRPr lang="en-US" dirty="0"/>
          </a:p>
        </p:txBody>
      </p:sp>
    </p:spTree>
    <p:custDataLst>
      <p:tags r:id="rId1"/>
    </p:custDataLst>
    <p:extLst>
      <p:ext uri="{BB962C8B-B14F-4D97-AF65-F5344CB8AC3E}">
        <p14:creationId xmlns:p14="http://schemas.microsoft.com/office/powerpoint/2010/main" val="3660587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7: Connecting Networks</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a:xfrm>
            <a:off x="419100" y="3191940"/>
            <a:ext cx="11353800" cy="1049860"/>
          </a:xfrm>
        </p:spPr>
        <p:txBody>
          <a:bodyPr/>
          <a:lstStyle/>
          <a:p>
            <a:r>
              <a:rPr lang="en-US" sz="4000" dirty="0"/>
              <a:t>Section 6: Connecting your VPC to supported AWS services</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516195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F753-5743-3C4F-A5EF-3F803A1C73D5}"/>
              </a:ext>
            </a:extLst>
          </p:cNvPr>
          <p:cNvSpPr>
            <a:spLocks noGrp="1"/>
          </p:cNvSpPr>
          <p:nvPr>
            <p:ph type="title"/>
          </p:nvPr>
        </p:nvSpPr>
        <p:spPr/>
        <p:txBody>
          <a:bodyPr/>
          <a:lstStyle/>
          <a:p>
            <a:r>
              <a:rPr lang="en-US"/>
              <a:t>VPC endpoints</a:t>
            </a:r>
            <a:endParaRPr lang="en-US" dirty="0"/>
          </a:p>
        </p:txBody>
      </p:sp>
      <p:sp>
        <p:nvSpPr>
          <p:cNvPr id="3" name="Content Placeholder 2">
            <a:extLst>
              <a:ext uri="{FF2B5EF4-FFF2-40B4-BE49-F238E27FC236}">
                <a16:creationId xmlns:a16="http://schemas.microsoft.com/office/drawing/2014/main" id="{E35A5F58-3329-9144-BCB2-8A4CAB304EA3}"/>
              </a:ext>
            </a:extLst>
          </p:cNvPr>
          <p:cNvSpPr>
            <a:spLocks noGrp="1"/>
          </p:cNvSpPr>
          <p:nvPr>
            <p:ph idx="1"/>
          </p:nvPr>
        </p:nvSpPr>
        <p:spPr>
          <a:xfrm>
            <a:off x="419100" y="1528175"/>
            <a:ext cx="9207979" cy="4648788"/>
          </a:xfrm>
        </p:spPr>
        <p:txBody>
          <a:bodyPr/>
          <a:lstStyle/>
          <a:p>
            <a:r>
              <a:rPr lang="en-US" sz="2400" dirty="0"/>
              <a:t>Enable you to privately connect your VPC to supported AWS services and to VPC endpoint services that are powered by AWS PrivateLink</a:t>
            </a:r>
          </a:p>
          <a:p>
            <a:endParaRPr lang="en-US" sz="2400" dirty="0"/>
          </a:p>
          <a:p>
            <a:r>
              <a:rPr lang="en-US" sz="2400" dirty="0"/>
              <a:t>Enable traffic between your VPC and the other service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without leaving the Amazon network</a:t>
            </a:r>
          </a:p>
          <a:p>
            <a:endParaRPr lang="en-US" sz="2400" dirty="0"/>
          </a:p>
          <a:p>
            <a:r>
              <a:rPr lang="en-US" sz="2400" dirty="0"/>
              <a:t>Do not require an internet gateway, VPN, network address translation (NAT) devices, or firewall proxies</a:t>
            </a:r>
          </a:p>
          <a:p>
            <a:endParaRPr lang="en-US" sz="2400" dirty="0"/>
          </a:p>
          <a:p>
            <a:r>
              <a:rPr lang="en-US" sz="2400" dirty="0"/>
              <a:t>Are horizontally scaled, redundant, and highly available</a:t>
            </a:r>
          </a:p>
        </p:txBody>
      </p:sp>
      <p:pic>
        <p:nvPicPr>
          <p:cNvPr id="8" name="Graphic 7">
            <a:extLst>
              <a:ext uri="{FF2B5EF4-FFF2-40B4-BE49-F238E27FC236}">
                <a16:creationId xmlns:a16="http://schemas.microsoft.com/office/drawing/2014/main" id="{8CDEA7F5-E917-419F-A9E1-64845EC3C19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1528175"/>
            <a:ext cx="1371600" cy="1371600"/>
          </a:xfrm>
          <a:prstGeom prst="rect">
            <a:avLst/>
          </a:prstGeom>
        </p:spPr>
      </p:pic>
      <p:sp>
        <p:nvSpPr>
          <p:cNvPr id="4" name="Footer Placeholder 3">
            <a:extLst>
              <a:ext uri="{FF2B5EF4-FFF2-40B4-BE49-F238E27FC236}">
                <a16:creationId xmlns:a16="http://schemas.microsoft.com/office/drawing/2014/main" id="{82324628-3494-41FA-B6C1-646A15126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7" name="Slide Number Placeholder 6">
            <a:extLst>
              <a:ext uri="{FF2B5EF4-FFF2-40B4-BE49-F238E27FC236}">
                <a16:creationId xmlns:a16="http://schemas.microsoft.com/office/drawing/2014/main" id="{8CDCEE02-9984-4E4A-8B76-91F219D6BC57}"/>
              </a:ext>
            </a:extLst>
          </p:cNvPr>
          <p:cNvSpPr>
            <a:spLocks noGrp="1"/>
          </p:cNvSpPr>
          <p:nvPr>
            <p:ph type="sldNum" sz="quarter" idx="12"/>
          </p:nvPr>
        </p:nvSpPr>
        <p:spPr/>
        <p:txBody>
          <a:bodyPr/>
          <a:lstStyle/>
          <a:p>
            <a:fld id="{B6A95138-A96E-2F42-A959-2EFD44FE4AB7}" type="slidenum">
              <a:rPr lang="en-US" smtClean="0"/>
              <a:pPr/>
              <a:t>47</a:t>
            </a:fld>
            <a:endParaRPr lang="en-US" dirty="0"/>
          </a:p>
        </p:txBody>
      </p:sp>
    </p:spTree>
    <p:custDataLst>
      <p:tags r:id="rId1"/>
    </p:custDataLst>
    <p:extLst>
      <p:ext uri="{BB962C8B-B14F-4D97-AF65-F5344CB8AC3E}">
        <p14:creationId xmlns:p14="http://schemas.microsoft.com/office/powerpoint/2010/main" val="3524258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17C6-0339-2249-B68E-89831337E829}"/>
              </a:ext>
            </a:extLst>
          </p:cNvPr>
          <p:cNvSpPr>
            <a:spLocks noGrp="1"/>
          </p:cNvSpPr>
          <p:nvPr>
            <p:ph type="title"/>
          </p:nvPr>
        </p:nvSpPr>
        <p:spPr/>
        <p:txBody>
          <a:bodyPr/>
          <a:lstStyle/>
          <a:p>
            <a:r>
              <a:rPr lang="en-US" dirty="0"/>
              <a:t>Two types of VPC endpoints</a:t>
            </a:r>
          </a:p>
        </p:txBody>
      </p:sp>
      <p:sp>
        <p:nvSpPr>
          <p:cNvPr id="8" name="Content Placeholder 7">
            <a:extLst>
              <a:ext uri="{FF2B5EF4-FFF2-40B4-BE49-F238E27FC236}">
                <a16:creationId xmlns:a16="http://schemas.microsoft.com/office/drawing/2014/main" id="{BFD3A193-D80E-43B9-BD9A-BCD02BEF9AA6}"/>
              </a:ext>
            </a:extLst>
          </p:cNvPr>
          <p:cNvSpPr>
            <a:spLocks noGrp="1"/>
          </p:cNvSpPr>
          <p:nvPr>
            <p:ph idx="1"/>
          </p:nvPr>
        </p:nvSpPr>
        <p:spPr/>
        <p:txBody>
          <a:bodyPr/>
          <a:lstStyle/>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Interface endpoint</a:t>
            </a:r>
            <a:r>
              <a:rPr lang="en-US" dirty="0"/>
              <a:t> – An elastic network interface with a private IP address that serves as an entry point for traffic destined to a supported service</a:t>
            </a:r>
          </a:p>
          <a:p>
            <a:pPr>
              <a:buClr>
                <a:schemeClr val="tx1"/>
              </a:buClr>
            </a:pPr>
            <a:r>
              <a:rPr lang="en-US" dirty="0"/>
              <a:t>Powered by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PrivateLink</a:t>
            </a:r>
          </a:p>
          <a:p>
            <a:pPr>
              <a:buClr>
                <a:schemeClr val="tx1"/>
              </a:buClr>
            </a:pPr>
            <a:r>
              <a:rPr lang="en-US" dirty="0"/>
              <a:t>Examples – </a:t>
            </a:r>
          </a:p>
          <a:p>
            <a:pPr lvl="1">
              <a:buClr>
                <a:schemeClr val="tx1"/>
              </a:buClr>
            </a:pPr>
            <a:r>
              <a:rPr lang="en-US" dirty="0"/>
              <a:t>Amazon CloudWatch</a:t>
            </a:r>
          </a:p>
          <a:p>
            <a:pPr lvl="1">
              <a:buClr>
                <a:schemeClr val="tx1"/>
              </a:buClr>
            </a:pPr>
            <a:r>
              <a:rPr lang="en-US" dirty="0"/>
              <a:t>Amazon EC2 API</a:t>
            </a:r>
          </a:p>
          <a:p>
            <a:pPr lvl="1">
              <a:buClr>
                <a:schemeClr val="tx1"/>
              </a:buClr>
            </a:pPr>
            <a:r>
              <a:rPr lang="en-US" dirty="0"/>
              <a:t>Elastic Load Balancing</a:t>
            </a:r>
          </a:p>
        </p:txBody>
      </p:sp>
      <p:sp>
        <p:nvSpPr>
          <p:cNvPr id="12" name="Content Placeholder 11">
            <a:extLst>
              <a:ext uri="{FF2B5EF4-FFF2-40B4-BE49-F238E27FC236}">
                <a16:creationId xmlns:a16="http://schemas.microsoft.com/office/drawing/2014/main" id="{EC2E3B9C-9800-423E-BD91-D647A31EE563}"/>
              </a:ext>
            </a:extLst>
          </p:cNvPr>
          <p:cNvSpPr>
            <a:spLocks noGrp="1"/>
          </p:cNvSpPr>
          <p:nvPr>
            <p:ph idx="13"/>
          </p:nvPr>
        </p:nvSpPr>
        <p:spPr/>
        <p:txBody>
          <a:bodyPr/>
          <a:lstStyle/>
          <a:p>
            <a:pPr>
              <a:buClr>
                <a:schemeClr val="tx1"/>
              </a:buClr>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Gateway endpoint</a:t>
            </a:r>
            <a:r>
              <a:rPr lang="en-US" dirty="0"/>
              <a:t> – A gateway that you specify as a target for a route in your route table for traffic destined to a supported AWS service</a:t>
            </a:r>
          </a:p>
          <a:p>
            <a:pPr>
              <a:buClr>
                <a:schemeClr val="tx1"/>
              </a:buClr>
            </a:pPr>
            <a:r>
              <a:rPr lang="en-US" dirty="0"/>
              <a:t>Supported AWS services –</a:t>
            </a:r>
          </a:p>
          <a:p>
            <a:pPr lvl="1">
              <a:buClr>
                <a:schemeClr val="tx1"/>
              </a:buClr>
            </a:pPr>
            <a:r>
              <a:rPr lang="en-US" dirty="0"/>
              <a:t>Amazon S3</a:t>
            </a:r>
          </a:p>
          <a:p>
            <a:pPr lvl="1">
              <a:buClr>
                <a:schemeClr val="tx1"/>
              </a:buClr>
            </a:pPr>
            <a:r>
              <a:rPr lang="en-US" dirty="0"/>
              <a:t>Amazon DynamoDB</a:t>
            </a:r>
          </a:p>
        </p:txBody>
      </p:sp>
      <p:sp>
        <p:nvSpPr>
          <p:cNvPr id="3" name="Footer Placeholder 2">
            <a:extLst>
              <a:ext uri="{FF2B5EF4-FFF2-40B4-BE49-F238E27FC236}">
                <a16:creationId xmlns:a16="http://schemas.microsoft.com/office/drawing/2014/main" id="{9891350A-CB8E-477A-84EE-C76FB7460CD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6D57005-5547-4E27-B75A-AB83093A55D6}"/>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4172288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8DE9DB-0454-4781-9EAA-5D71107E2877}"/>
              </a:ext>
            </a:extLst>
          </p:cNvPr>
          <p:cNvSpPr>
            <a:spLocks noGrp="1"/>
          </p:cNvSpPr>
          <p:nvPr>
            <p:ph type="title"/>
          </p:nvPr>
        </p:nvSpPr>
        <p:spPr/>
        <p:txBody>
          <a:bodyPr/>
          <a:lstStyle/>
          <a:p>
            <a:r>
              <a:rPr lang="en-US" dirty="0"/>
              <a:t>How to set up an interface endpoint</a:t>
            </a:r>
          </a:p>
        </p:txBody>
      </p:sp>
      <p:grpSp>
        <p:nvGrpSpPr>
          <p:cNvPr id="2" name="Group 1" descr="an architecture diagram of a vpc that spans one availability zone that has a single subnet with a security group and an elastic network interface.  outside of the vpc is amazon kinesis data streams.">
            <a:extLst>
              <a:ext uri="{FF2B5EF4-FFF2-40B4-BE49-F238E27FC236}">
                <a16:creationId xmlns:a16="http://schemas.microsoft.com/office/drawing/2014/main" id="{97292BF6-5AE0-41C0-9769-D2F65DA1564D}"/>
              </a:ext>
            </a:extLst>
          </p:cNvPr>
          <p:cNvGrpSpPr/>
          <p:nvPr/>
        </p:nvGrpSpPr>
        <p:grpSpPr>
          <a:xfrm>
            <a:off x="1101574" y="1962318"/>
            <a:ext cx="6879256" cy="4394032"/>
            <a:chOff x="1101574" y="1962318"/>
            <a:chExt cx="6879256" cy="4394032"/>
          </a:xfrm>
        </p:grpSpPr>
        <p:sp>
          <p:nvSpPr>
            <p:cNvPr id="11" name="Rectangle 10">
              <a:extLst>
                <a:ext uri="{FF2B5EF4-FFF2-40B4-BE49-F238E27FC236}">
                  <a16:creationId xmlns:a16="http://schemas.microsoft.com/office/drawing/2014/main" id="{308AEF18-3082-44B8-A190-C3CFF9FCC250}"/>
                </a:ext>
              </a:extLst>
            </p:cNvPr>
            <p:cNvSpPr/>
            <p:nvPr/>
          </p:nvSpPr>
          <p:spPr>
            <a:xfrm>
              <a:off x="2015976" y="3564163"/>
              <a:ext cx="2926080" cy="21031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Subnet: 10.0.0.0/24</a:t>
              </a:r>
            </a:p>
          </p:txBody>
        </p:sp>
        <p:sp>
          <p:nvSpPr>
            <p:cNvPr id="12" name="Rectangle 11">
              <a:extLst>
                <a:ext uri="{FF2B5EF4-FFF2-40B4-BE49-F238E27FC236}">
                  <a16:creationId xmlns:a16="http://schemas.microsoft.com/office/drawing/2014/main" id="{43F50BA6-B562-4636-9D9C-8DCEC9E2A664}"/>
                </a:ext>
              </a:extLst>
            </p:cNvPr>
            <p:cNvSpPr/>
            <p:nvPr/>
          </p:nvSpPr>
          <p:spPr>
            <a:xfrm>
              <a:off x="1558775" y="3033298"/>
              <a:ext cx="3520958" cy="27432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13" name="Rectangle 12">
              <a:extLst>
                <a:ext uri="{FF2B5EF4-FFF2-40B4-BE49-F238E27FC236}">
                  <a16:creationId xmlns:a16="http://schemas.microsoft.com/office/drawing/2014/main" id="{14413DB5-2060-48AA-BC5B-A69E636BA773}"/>
                </a:ext>
              </a:extLst>
            </p:cNvPr>
            <p:cNvSpPr/>
            <p:nvPr/>
          </p:nvSpPr>
          <p:spPr>
            <a:xfrm>
              <a:off x="1101574" y="1962318"/>
              <a:ext cx="6879256" cy="4394032"/>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4" name="Graphic 13">
              <a:extLst>
                <a:ext uri="{FF2B5EF4-FFF2-40B4-BE49-F238E27FC236}">
                  <a16:creationId xmlns:a16="http://schemas.microsoft.com/office/drawing/2014/main" id="{D3F66182-097B-4A31-8306-AC2836E78CE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575" y="1962318"/>
              <a:ext cx="457200" cy="457200"/>
            </a:xfrm>
            <a:prstGeom prst="rect">
              <a:avLst/>
            </a:prstGeom>
          </p:spPr>
        </p:pic>
        <p:pic>
          <p:nvPicPr>
            <p:cNvPr id="15" name="Graphic 14">
              <a:extLst>
                <a:ext uri="{FF2B5EF4-FFF2-40B4-BE49-F238E27FC236}">
                  <a16:creationId xmlns:a16="http://schemas.microsoft.com/office/drawing/2014/main" id="{96473748-5922-40CE-BA4D-92091F1D10D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8777" y="3033299"/>
              <a:ext cx="457200" cy="457200"/>
            </a:xfrm>
            <a:prstGeom prst="rect">
              <a:avLst/>
            </a:prstGeom>
          </p:spPr>
        </p:pic>
        <p:pic>
          <p:nvPicPr>
            <p:cNvPr id="16" name="Graphic 15">
              <a:extLst>
                <a:ext uri="{FF2B5EF4-FFF2-40B4-BE49-F238E27FC236}">
                  <a16:creationId xmlns:a16="http://schemas.microsoft.com/office/drawing/2014/main" id="{827F93A6-6AEA-412E-806F-A05CDDF7D11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15977" y="3561804"/>
              <a:ext cx="457200" cy="457200"/>
            </a:xfrm>
            <a:prstGeom prst="rect">
              <a:avLst/>
            </a:prstGeom>
          </p:spPr>
        </p:pic>
        <p:grpSp>
          <p:nvGrpSpPr>
            <p:cNvPr id="54" name="Group 53">
              <a:extLst>
                <a:ext uri="{FF2B5EF4-FFF2-40B4-BE49-F238E27FC236}">
                  <a16:creationId xmlns:a16="http://schemas.microsoft.com/office/drawing/2014/main" id="{3AE51111-D3B3-4D77-A198-2D33892A7485}"/>
                </a:ext>
              </a:extLst>
            </p:cNvPr>
            <p:cNvGrpSpPr/>
            <p:nvPr/>
          </p:nvGrpSpPr>
          <p:grpSpPr>
            <a:xfrm>
              <a:off x="5642285" y="2249025"/>
              <a:ext cx="1636987" cy="1101778"/>
              <a:chOff x="5550845" y="4565505"/>
              <a:chExt cx="1636987" cy="1101778"/>
            </a:xfrm>
          </p:grpSpPr>
          <p:pic>
            <p:nvPicPr>
              <p:cNvPr id="18" name="Graphic 17">
                <a:extLst>
                  <a:ext uri="{FF2B5EF4-FFF2-40B4-BE49-F238E27FC236}">
                    <a16:creationId xmlns:a16="http://schemas.microsoft.com/office/drawing/2014/main" id="{B4D8A358-2713-4DA4-94BE-8E52BF3E47F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40739" y="4565505"/>
                <a:ext cx="457200" cy="457200"/>
              </a:xfrm>
              <a:prstGeom prst="rect">
                <a:avLst/>
              </a:prstGeom>
            </p:spPr>
          </p:pic>
          <p:sp>
            <p:nvSpPr>
              <p:cNvPr id="19" name="TextBox 18">
                <a:extLst>
                  <a:ext uri="{FF2B5EF4-FFF2-40B4-BE49-F238E27FC236}">
                    <a16:creationId xmlns:a16="http://schemas.microsoft.com/office/drawing/2014/main" id="{5C6986F4-9530-44CF-A071-B68380FDE10F}"/>
                  </a:ext>
                </a:extLst>
              </p:cNvPr>
              <p:cNvSpPr txBox="1"/>
              <p:nvPr/>
            </p:nvSpPr>
            <p:spPr>
              <a:xfrm>
                <a:off x="5550845" y="5082508"/>
                <a:ext cx="1636987"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Amazon Kinesis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Data Streams</a:t>
                </a:r>
              </a:p>
            </p:txBody>
          </p:sp>
        </p:grpSp>
        <p:grpSp>
          <p:nvGrpSpPr>
            <p:cNvPr id="31" name="Group 30">
              <a:extLst>
                <a:ext uri="{FF2B5EF4-FFF2-40B4-BE49-F238E27FC236}">
                  <a16:creationId xmlns:a16="http://schemas.microsoft.com/office/drawing/2014/main" id="{68EC2003-C7D0-4680-96BD-6B1A5DF01E70}"/>
                </a:ext>
              </a:extLst>
            </p:cNvPr>
            <p:cNvGrpSpPr/>
            <p:nvPr/>
          </p:nvGrpSpPr>
          <p:grpSpPr>
            <a:xfrm>
              <a:off x="2687986" y="4138917"/>
              <a:ext cx="1948939" cy="1386730"/>
              <a:chOff x="2752154" y="3529319"/>
              <a:chExt cx="1948939" cy="1386730"/>
            </a:xfrm>
          </p:grpSpPr>
          <p:pic>
            <p:nvPicPr>
              <p:cNvPr id="17" name="Graphic 16">
                <a:extLst>
                  <a:ext uri="{FF2B5EF4-FFF2-40B4-BE49-F238E27FC236}">
                    <a16:creationId xmlns:a16="http://schemas.microsoft.com/office/drawing/2014/main" id="{D1FB5679-1C8A-4BC4-A411-D56419BA3EE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91673" y="3922105"/>
                <a:ext cx="469900" cy="469900"/>
              </a:xfrm>
              <a:prstGeom prst="rect">
                <a:avLst/>
              </a:prstGeom>
            </p:spPr>
          </p:pic>
          <p:sp>
            <p:nvSpPr>
              <p:cNvPr id="29" name="TextBox 28">
                <a:extLst>
                  <a:ext uri="{FF2B5EF4-FFF2-40B4-BE49-F238E27FC236}">
                    <a16:creationId xmlns:a16="http://schemas.microsoft.com/office/drawing/2014/main" id="{7B72FBCB-8734-4BEA-A7A5-2FF0BEFE6C26}"/>
                  </a:ext>
                </a:extLst>
              </p:cNvPr>
              <p:cNvSpPr txBox="1"/>
              <p:nvPr/>
            </p:nvSpPr>
            <p:spPr>
              <a:xfrm>
                <a:off x="2803935" y="4331274"/>
                <a:ext cx="1845377"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Endpoint network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interface</a:t>
                </a:r>
              </a:p>
            </p:txBody>
          </p:sp>
          <p:sp>
            <p:nvSpPr>
              <p:cNvPr id="30" name="Rectangle 29">
                <a:extLst>
                  <a:ext uri="{FF2B5EF4-FFF2-40B4-BE49-F238E27FC236}">
                    <a16:creationId xmlns:a16="http://schemas.microsoft.com/office/drawing/2014/main" id="{D297B1CC-4B30-480B-A72E-12AD0DF33C62}"/>
                  </a:ext>
                </a:extLst>
              </p:cNvPr>
              <p:cNvSpPr/>
              <p:nvPr/>
            </p:nvSpPr>
            <p:spPr>
              <a:xfrm>
                <a:off x="2752154" y="3529319"/>
                <a:ext cx="1948939" cy="138672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grpSp>
        <p:sp>
          <p:nvSpPr>
            <p:cNvPr id="34" name="Rectangle 33">
              <a:extLst>
                <a:ext uri="{FF2B5EF4-FFF2-40B4-BE49-F238E27FC236}">
                  <a16:creationId xmlns:a16="http://schemas.microsoft.com/office/drawing/2014/main" id="{A5D20CEF-0876-49A0-BF56-54B5FDEF7A3F}"/>
                </a:ext>
              </a:extLst>
            </p:cNvPr>
            <p:cNvSpPr/>
            <p:nvPr/>
          </p:nvSpPr>
          <p:spPr>
            <a:xfrm>
              <a:off x="2534751" y="2446436"/>
              <a:ext cx="2234569" cy="3697689"/>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grpSp>
      <p:grpSp>
        <p:nvGrpSpPr>
          <p:cNvPr id="3" name="Group 2" descr="1. Specify the AWS service, endpoint &#10;service, or AWS Marketplace service you&#10;want to connect to.">
            <a:extLst>
              <a:ext uri="{FF2B5EF4-FFF2-40B4-BE49-F238E27FC236}">
                <a16:creationId xmlns:a16="http://schemas.microsoft.com/office/drawing/2014/main" id="{39572AFD-707A-49FF-B113-1CEA0776451D}"/>
              </a:ext>
            </a:extLst>
          </p:cNvPr>
          <p:cNvGrpSpPr/>
          <p:nvPr/>
        </p:nvGrpSpPr>
        <p:grpSpPr>
          <a:xfrm>
            <a:off x="6689379" y="1657035"/>
            <a:ext cx="5301138" cy="830997"/>
            <a:chOff x="6689379" y="1657035"/>
            <a:chExt cx="5301138" cy="830997"/>
          </a:xfrm>
        </p:grpSpPr>
        <p:cxnSp>
          <p:nvCxnSpPr>
            <p:cNvPr id="21" name="Straight Connector 20">
              <a:extLst>
                <a:ext uri="{FF2B5EF4-FFF2-40B4-BE49-F238E27FC236}">
                  <a16:creationId xmlns:a16="http://schemas.microsoft.com/office/drawing/2014/main" id="{0ABC5866-6458-46F9-83CD-6814999C8564}"/>
                </a:ext>
                <a:ext uri="{C183D7F6-B498-43B3-948B-1728B52AA6E4}">
                  <adec:decorative xmlns:adec="http://schemas.microsoft.com/office/drawing/2017/decorative" val="1"/>
                </a:ext>
              </a:extLst>
            </p:cNvPr>
            <p:cNvCxnSpPr>
              <a:cxnSpLocks/>
              <a:stCxn id="18" idx="3"/>
              <a:endCxn id="44" idx="1"/>
            </p:cNvCxnSpPr>
            <p:nvPr/>
          </p:nvCxnSpPr>
          <p:spPr>
            <a:xfrm flipV="1">
              <a:off x="6689379" y="2072534"/>
              <a:ext cx="1549790" cy="405091"/>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6571A59-1252-4CF8-90CD-99166D1E7970}"/>
                </a:ext>
                <a:ext uri="{C183D7F6-B498-43B3-948B-1728B52AA6E4}">
                  <adec:decorative xmlns:adec="http://schemas.microsoft.com/office/drawing/2017/decorative" val="1"/>
                </a:ext>
              </a:extLst>
            </p:cNvPr>
            <p:cNvSpPr txBox="1"/>
            <p:nvPr/>
          </p:nvSpPr>
          <p:spPr>
            <a:xfrm>
              <a:off x="8239169" y="1657035"/>
              <a:ext cx="3751348"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 Specify the AWS service, endpoint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or AWS Marketplace service you</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want to connect to.</a:t>
              </a:r>
            </a:p>
          </p:txBody>
        </p:sp>
      </p:grpSp>
      <p:grpSp>
        <p:nvGrpSpPr>
          <p:cNvPr id="4" name="Group 3" descr="2. Choose the VPC where you want to create the interface endpoint.">
            <a:extLst>
              <a:ext uri="{FF2B5EF4-FFF2-40B4-BE49-F238E27FC236}">
                <a16:creationId xmlns:a16="http://schemas.microsoft.com/office/drawing/2014/main" id="{A22E07BE-5B71-4AAF-A13C-AD73ABDEA24A}"/>
              </a:ext>
            </a:extLst>
          </p:cNvPr>
          <p:cNvGrpSpPr/>
          <p:nvPr/>
        </p:nvGrpSpPr>
        <p:grpSpPr>
          <a:xfrm>
            <a:off x="5079733" y="2653235"/>
            <a:ext cx="6910785" cy="1155515"/>
            <a:chOff x="5079733" y="2653235"/>
            <a:chExt cx="6910785" cy="1155515"/>
          </a:xfrm>
        </p:grpSpPr>
        <p:sp>
          <p:nvSpPr>
            <p:cNvPr id="22" name="TextBox 21">
              <a:extLst>
                <a:ext uri="{FF2B5EF4-FFF2-40B4-BE49-F238E27FC236}">
                  <a16:creationId xmlns:a16="http://schemas.microsoft.com/office/drawing/2014/main" id="{303E0C8A-33DE-4E60-ACD4-AB61DBB21EE9}"/>
                </a:ext>
                <a:ext uri="{C183D7F6-B498-43B3-948B-1728B52AA6E4}">
                  <adec:decorative xmlns:adec="http://schemas.microsoft.com/office/drawing/2017/decorative" val="1"/>
                </a:ext>
              </a:extLst>
            </p:cNvPr>
            <p:cNvSpPr txBox="1"/>
            <p:nvPr/>
          </p:nvSpPr>
          <p:spPr>
            <a:xfrm>
              <a:off x="8239170" y="2653235"/>
              <a:ext cx="3751348"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 Choose the VPC where you want to create the interface endpoint.</a:t>
              </a:r>
            </a:p>
          </p:txBody>
        </p:sp>
        <p:cxnSp>
          <p:nvCxnSpPr>
            <p:cNvPr id="24" name="Straight Connector 23">
              <a:extLst>
                <a:ext uri="{FF2B5EF4-FFF2-40B4-BE49-F238E27FC236}">
                  <a16:creationId xmlns:a16="http://schemas.microsoft.com/office/drawing/2014/main" id="{1DEBE667-8AC3-4397-B35D-B2AE96EF7E80}"/>
                </a:ext>
                <a:ext uri="{C183D7F6-B498-43B3-948B-1728B52AA6E4}">
                  <adec:decorative xmlns:adec="http://schemas.microsoft.com/office/drawing/2017/decorative" val="1"/>
                </a:ext>
              </a:extLst>
            </p:cNvPr>
            <p:cNvCxnSpPr>
              <a:cxnSpLocks/>
              <a:endCxn id="22" idx="1"/>
            </p:cNvCxnSpPr>
            <p:nvPr/>
          </p:nvCxnSpPr>
          <p:spPr>
            <a:xfrm flipV="1">
              <a:off x="5079733" y="2945623"/>
              <a:ext cx="3159437" cy="86312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oup 7" descr="3. Choose a subnet in your VPC that will use the interface endpoint. You can specify more than one subnet in different Availability Zones (as supported by the service).">
            <a:extLst>
              <a:ext uri="{FF2B5EF4-FFF2-40B4-BE49-F238E27FC236}">
                <a16:creationId xmlns:a16="http://schemas.microsoft.com/office/drawing/2014/main" id="{3430B990-CEA7-4C2B-9B03-62F2EB62090D}"/>
              </a:ext>
            </a:extLst>
          </p:cNvPr>
          <p:cNvGrpSpPr/>
          <p:nvPr/>
        </p:nvGrpSpPr>
        <p:grpSpPr>
          <a:xfrm>
            <a:off x="4942056" y="3403213"/>
            <a:ext cx="7048462" cy="1323439"/>
            <a:chOff x="4942056" y="3403213"/>
            <a:chExt cx="7048462" cy="1323439"/>
          </a:xfrm>
        </p:grpSpPr>
        <p:sp>
          <p:nvSpPr>
            <p:cNvPr id="26" name="TextBox 25">
              <a:extLst>
                <a:ext uri="{FF2B5EF4-FFF2-40B4-BE49-F238E27FC236}">
                  <a16:creationId xmlns:a16="http://schemas.microsoft.com/office/drawing/2014/main" id="{2C04187C-D88A-49EF-AF84-019C6E927045}"/>
                </a:ext>
                <a:ext uri="{C183D7F6-B498-43B3-948B-1728B52AA6E4}">
                  <adec:decorative xmlns:adec="http://schemas.microsoft.com/office/drawing/2017/decorative" val="1"/>
                </a:ext>
              </a:extLst>
            </p:cNvPr>
            <p:cNvSpPr txBox="1"/>
            <p:nvPr/>
          </p:nvSpPr>
          <p:spPr>
            <a:xfrm>
              <a:off x="8239170" y="3403213"/>
              <a:ext cx="3751348" cy="132343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Choose a subnet in your VPC that will use the interface endpoint. You can specify more than one subnet in different Availability Zones (as supported by the service).</a:t>
              </a:r>
            </a:p>
          </p:txBody>
        </p:sp>
        <p:cxnSp>
          <p:nvCxnSpPr>
            <p:cNvPr id="32" name="Straight Connector 31">
              <a:extLst>
                <a:ext uri="{FF2B5EF4-FFF2-40B4-BE49-F238E27FC236}">
                  <a16:creationId xmlns:a16="http://schemas.microsoft.com/office/drawing/2014/main" id="{C64CAD69-97EF-4B70-9436-22760B90935F}"/>
                </a:ext>
                <a:ext uri="{C183D7F6-B498-43B3-948B-1728B52AA6E4}">
                  <adec:decorative xmlns:adec="http://schemas.microsoft.com/office/drawing/2017/decorative" val="1"/>
                </a:ext>
              </a:extLst>
            </p:cNvPr>
            <p:cNvCxnSpPr>
              <a:cxnSpLocks/>
              <a:stCxn id="11" idx="3"/>
              <a:endCxn id="26" idx="1"/>
            </p:cNvCxnSpPr>
            <p:nvPr/>
          </p:nvCxnSpPr>
          <p:spPr>
            <a:xfrm flipV="1">
              <a:off x="4942056" y="4064933"/>
              <a:ext cx="3297114" cy="55079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B030149-C589-4373-8685-D7871E1C698F}"/>
              </a:ext>
            </a:extLst>
          </p:cNvPr>
          <p:cNvSpPr txBox="1"/>
          <p:nvPr/>
        </p:nvSpPr>
        <p:spPr>
          <a:xfrm>
            <a:off x="8239169" y="4891855"/>
            <a:ext cx="3751350"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4. (Optional) Enable private Domain Name System (DNS) for the endpoint.</a:t>
            </a:r>
          </a:p>
        </p:txBody>
      </p:sp>
      <p:grpSp>
        <p:nvGrpSpPr>
          <p:cNvPr id="9" name="Group 8" descr="5. Specify the security groups to &#10;associate with the network interface.&#10;">
            <a:extLst>
              <a:ext uri="{FF2B5EF4-FFF2-40B4-BE49-F238E27FC236}">
                <a16:creationId xmlns:a16="http://schemas.microsoft.com/office/drawing/2014/main" id="{6D7E6DF9-EE50-4CCA-A81B-6BDBB84851BC}"/>
              </a:ext>
            </a:extLst>
          </p:cNvPr>
          <p:cNvGrpSpPr/>
          <p:nvPr/>
        </p:nvGrpSpPr>
        <p:grpSpPr>
          <a:xfrm>
            <a:off x="4636925" y="4832282"/>
            <a:ext cx="7071463" cy="1394325"/>
            <a:chOff x="4636925" y="4832282"/>
            <a:chExt cx="7071463" cy="1394325"/>
          </a:xfrm>
        </p:grpSpPr>
        <p:cxnSp>
          <p:nvCxnSpPr>
            <p:cNvPr id="53" name="Straight Connector 52">
              <a:extLst>
                <a:ext uri="{FF2B5EF4-FFF2-40B4-BE49-F238E27FC236}">
                  <a16:creationId xmlns:a16="http://schemas.microsoft.com/office/drawing/2014/main" id="{19D5D5E1-4290-49B8-B794-DA50F48A9338}"/>
                </a:ext>
                <a:ext uri="{C183D7F6-B498-43B3-948B-1728B52AA6E4}">
                  <adec:decorative xmlns:adec="http://schemas.microsoft.com/office/drawing/2017/decorative" val="1"/>
                </a:ext>
              </a:extLst>
            </p:cNvPr>
            <p:cNvCxnSpPr>
              <a:cxnSpLocks/>
              <a:stCxn id="30" idx="3"/>
              <a:endCxn id="55" idx="1"/>
            </p:cNvCxnSpPr>
            <p:nvPr/>
          </p:nvCxnSpPr>
          <p:spPr>
            <a:xfrm>
              <a:off x="4636925" y="4832282"/>
              <a:ext cx="3602244" cy="110193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5AFDCCF-836B-4821-8657-47C4C0CE1F00}"/>
                </a:ext>
                <a:ext uri="{C183D7F6-B498-43B3-948B-1728B52AA6E4}">
                  <adec:decorative xmlns:adec="http://schemas.microsoft.com/office/drawing/2017/decorative" val="1"/>
                </a:ext>
              </a:extLst>
            </p:cNvPr>
            <p:cNvSpPr txBox="1"/>
            <p:nvPr/>
          </p:nvSpPr>
          <p:spPr>
            <a:xfrm>
              <a:off x="8239169" y="5641832"/>
              <a:ext cx="3469219"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Specify the security groups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associate with the network interface.</a:t>
              </a:r>
            </a:p>
          </p:txBody>
        </p:sp>
      </p:grpSp>
      <p:sp>
        <p:nvSpPr>
          <p:cNvPr id="5" name="Footer Placeholder 4">
            <a:extLst>
              <a:ext uri="{FF2B5EF4-FFF2-40B4-BE49-F238E27FC236}">
                <a16:creationId xmlns:a16="http://schemas.microsoft.com/office/drawing/2014/main" id="{4EF3CC10-5DB5-4A62-98FB-D5F47B3B99E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8280524F-2545-4C97-958A-679BA5FE4267}"/>
              </a:ext>
            </a:extLst>
          </p:cNvPr>
          <p:cNvSpPr>
            <a:spLocks noGrp="1"/>
          </p:cNvSpPr>
          <p:nvPr>
            <p:ph type="sldNum" sz="quarter" idx="12"/>
          </p:nvPr>
        </p:nvSpPr>
        <p:spPr/>
        <p:txBody>
          <a:bodyPr/>
          <a:lstStyle/>
          <a:p>
            <a:fld id="{B6A95138-A96E-2F42-A959-2EFD44FE4AB7}" type="slidenum">
              <a:rPr lang="en-US" smtClean="0"/>
              <a:t>49</a:t>
            </a:fld>
            <a:endParaRPr lang="en-US" dirty="0"/>
          </a:p>
        </p:txBody>
      </p:sp>
    </p:spTree>
    <p:custDataLst>
      <p:tags r:id="rId1"/>
    </p:custDataLst>
    <p:extLst>
      <p:ext uri="{BB962C8B-B14F-4D97-AF65-F5344CB8AC3E}">
        <p14:creationId xmlns:p14="http://schemas.microsoft.com/office/powerpoint/2010/main" val="220510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708442"/>
            <a:ext cx="10975840" cy="1125416"/>
          </a:xfrm>
        </p:spPr>
        <p:txBody>
          <a:bodyPr anchor="ctr" anchorCtr="0">
            <a:normAutofit/>
          </a:bodyPr>
          <a:lstStyle/>
          <a:p>
            <a:pPr marL="0" indent="0">
              <a:buNone/>
            </a:pPr>
            <a:r>
              <a:rPr lang="en-US" sz="2200" dirty="0"/>
              <a:t>The workloads for the café are increasing in complexity. The architecture must support connectivity between multiple VPCs, and be highly available and fault tolerant. </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70844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A4BC86A-4DB2-4AE4-8A6A-13EE2410006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776A71C9-FC7A-4ADC-BED2-401C2750362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906F9A6B-FAD0-4AA0-84C3-4FBC30026F9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98EB104A-F238-4D6E-B433-0A98EAE7AFDE}"/>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320700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4D98-C43F-45F4-B5AA-796C1E67440A}"/>
              </a:ext>
            </a:extLst>
          </p:cNvPr>
          <p:cNvSpPr>
            <a:spLocks noGrp="1"/>
          </p:cNvSpPr>
          <p:nvPr>
            <p:ph type="title"/>
          </p:nvPr>
        </p:nvSpPr>
        <p:spPr/>
        <p:txBody>
          <a:bodyPr/>
          <a:lstStyle/>
          <a:p>
            <a:r>
              <a:rPr lang="en-US" sz="3600" dirty="0"/>
              <a:t>Example of using VPC endpoints (1 of 2)</a:t>
            </a:r>
          </a:p>
        </p:txBody>
      </p:sp>
      <p:grpSp>
        <p:nvGrpSpPr>
          <p:cNvPr id="30" name="Group 29" descr="example of private dns not enabled for interface endpoint explained in the notes.">
            <a:extLst>
              <a:ext uri="{FF2B5EF4-FFF2-40B4-BE49-F238E27FC236}">
                <a16:creationId xmlns:a16="http://schemas.microsoft.com/office/drawing/2014/main" id="{DFAF6800-EF93-4CEF-BF4F-FF920FCFF995}"/>
              </a:ext>
            </a:extLst>
          </p:cNvPr>
          <p:cNvGrpSpPr/>
          <p:nvPr/>
        </p:nvGrpSpPr>
        <p:grpSpPr>
          <a:xfrm>
            <a:off x="176397" y="1196368"/>
            <a:ext cx="10450042" cy="5303077"/>
            <a:chOff x="176397" y="1196368"/>
            <a:chExt cx="10450042" cy="5303077"/>
          </a:xfrm>
        </p:grpSpPr>
        <p:sp>
          <p:nvSpPr>
            <p:cNvPr id="10" name="Rectangle 9">
              <a:extLst>
                <a:ext uri="{FF2B5EF4-FFF2-40B4-BE49-F238E27FC236}">
                  <a16:creationId xmlns:a16="http://schemas.microsoft.com/office/drawing/2014/main" id="{D434ADD0-F31A-44E8-A9F8-F9AE3DF76730}"/>
                </a:ext>
              </a:extLst>
            </p:cNvPr>
            <p:cNvSpPr/>
            <p:nvPr/>
          </p:nvSpPr>
          <p:spPr>
            <a:xfrm>
              <a:off x="579150" y="2227581"/>
              <a:ext cx="5120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Subnet 1: 10.0.0.0/24</a:t>
              </a:r>
            </a:p>
          </p:txBody>
        </p:sp>
        <p:cxnSp>
          <p:nvCxnSpPr>
            <p:cNvPr id="35" name="Connector: Elbow 34">
              <a:extLst>
                <a:ext uri="{FF2B5EF4-FFF2-40B4-BE49-F238E27FC236}">
                  <a16:creationId xmlns:a16="http://schemas.microsoft.com/office/drawing/2014/main" id="{2E3E0F5C-27DF-4245-8233-F3F80FC85715}"/>
                </a:ext>
              </a:extLst>
            </p:cNvPr>
            <p:cNvCxnSpPr>
              <a:endCxn id="15" idx="1"/>
            </p:cNvCxnSpPr>
            <p:nvPr/>
          </p:nvCxnSpPr>
          <p:spPr>
            <a:xfrm>
              <a:off x="2417290" y="2758874"/>
              <a:ext cx="3399041" cy="946362"/>
            </a:xfrm>
            <a:prstGeom prst="bentConnector3">
              <a:avLst>
                <a:gd name="adj1" fmla="val 78247"/>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7DDA69F-4D97-4CFE-A703-922B1A3CAC83}"/>
                </a:ext>
              </a:extLst>
            </p:cNvPr>
            <p:cNvSpPr/>
            <p:nvPr/>
          </p:nvSpPr>
          <p:spPr>
            <a:xfrm>
              <a:off x="579150" y="4021274"/>
              <a:ext cx="5120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Subnet 2: 10.0.1.0/24</a:t>
              </a:r>
            </a:p>
          </p:txBody>
        </p:sp>
        <p:sp>
          <p:nvSpPr>
            <p:cNvPr id="82" name="TextBox 81">
              <a:extLst>
                <a:ext uri="{FF2B5EF4-FFF2-40B4-BE49-F238E27FC236}">
                  <a16:creationId xmlns:a16="http://schemas.microsoft.com/office/drawing/2014/main" id="{6C5F99CD-CE61-409D-8E25-A1D8C366BEE4}"/>
                </a:ext>
              </a:extLst>
            </p:cNvPr>
            <p:cNvSpPr txBox="1"/>
            <p:nvPr/>
          </p:nvSpPr>
          <p:spPr>
            <a:xfrm>
              <a:off x="176397" y="5914670"/>
              <a:ext cx="8044190"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Default DNS hostname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kinesis.us-east-1.amazonaws.com</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Endpoint-specific DNS hostname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vpce-123-ab-kinesis.us-east-1.vpce.amazonaws.com</a:t>
              </a:r>
            </a:p>
          </p:txBody>
        </p:sp>
        <p:cxnSp>
          <p:nvCxnSpPr>
            <p:cNvPr id="74" name="Straight Connector 73">
              <a:extLst>
                <a:ext uri="{FF2B5EF4-FFF2-40B4-BE49-F238E27FC236}">
                  <a16:creationId xmlns:a16="http://schemas.microsoft.com/office/drawing/2014/main" id="{8A277E5B-7E64-4CCC-93AD-AE96934B0285}"/>
                </a:ext>
              </a:extLst>
            </p:cNvPr>
            <p:cNvCxnSpPr>
              <a:stCxn id="13" idx="3"/>
              <a:endCxn id="16" idx="1"/>
            </p:cNvCxnSpPr>
            <p:nvPr/>
          </p:nvCxnSpPr>
          <p:spPr>
            <a:xfrm>
              <a:off x="2343362" y="4705481"/>
              <a:ext cx="210367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895B122-CB86-49D1-8522-35B862FD51B4}"/>
                </a:ext>
              </a:extLst>
            </p:cNvPr>
            <p:cNvSpPr/>
            <p:nvPr/>
          </p:nvSpPr>
          <p:spPr>
            <a:xfrm>
              <a:off x="344606" y="1705877"/>
              <a:ext cx="658368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7" name="Rectangle 6">
              <a:extLst>
                <a:ext uri="{FF2B5EF4-FFF2-40B4-BE49-F238E27FC236}">
                  <a16:creationId xmlns:a16="http://schemas.microsoft.com/office/drawing/2014/main" id="{F585BD24-B3B8-436D-8922-3B9A67BA6CDD}"/>
                </a:ext>
              </a:extLst>
            </p:cNvPr>
            <p:cNvSpPr/>
            <p:nvPr/>
          </p:nvSpPr>
          <p:spPr>
            <a:xfrm>
              <a:off x="176397" y="1196368"/>
              <a:ext cx="8846715" cy="47091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8" name="Graphic 7">
              <a:extLst>
                <a:ext uri="{FF2B5EF4-FFF2-40B4-BE49-F238E27FC236}">
                  <a16:creationId xmlns:a16="http://schemas.microsoft.com/office/drawing/2014/main" id="{C82C931D-B383-4795-B40A-0168B1AED86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399" y="1196368"/>
              <a:ext cx="457200" cy="457200"/>
            </a:xfrm>
            <a:prstGeom prst="rect">
              <a:avLst/>
            </a:prstGeom>
          </p:spPr>
        </p:pic>
        <p:pic>
          <p:nvPicPr>
            <p:cNvPr id="9" name="Graphic 8">
              <a:extLst>
                <a:ext uri="{FF2B5EF4-FFF2-40B4-BE49-F238E27FC236}">
                  <a16:creationId xmlns:a16="http://schemas.microsoft.com/office/drawing/2014/main" id="{9FA4D5CC-620A-4BA9-8BBE-D6B9BA70AEE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608" y="1705877"/>
              <a:ext cx="457200" cy="457200"/>
            </a:xfrm>
            <a:prstGeom prst="rect">
              <a:avLst/>
            </a:prstGeom>
          </p:spPr>
        </p:pic>
        <p:pic>
          <p:nvPicPr>
            <p:cNvPr id="11" name="Graphic 10">
              <a:extLst>
                <a:ext uri="{FF2B5EF4-FFF2-40B4-BE49-F238E27FC236}">
                  <a16:creationId xmlns:a16="http://schemas.microsoft.com/office/drawing/2014/main" id="{FBE13CCC-9433-45C4-89ED-1268D97A005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150" y="2225222"/>
              <a:ext cx="457200" cy="457200"/>
            </a:xfrm>
            <a:prstGeom prst="rect">
              <a:avLst/>
            </a:prstGeom>
          </p:spPr>
        </p:pic>
        <p:pic>
          <p:nvPicPr>
            <p:cNvPr id="12" name="Graphic 11">
              <a:extLst>
                <a:ext uri="{FF2B5EF4-FFF2-40B4-BE49-F238E27FC236}">
                  <a16:creationId xmlns:a16="http://schemas.microsoft.com/office/drawing/2014/main" id="{CB64EEED-5974-46C3-BC81-61EF0AF9B9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150" y="4018915"/>
              <a:ext cx="457200" cy="457200"/>
            </a:xfrm>
            <a:prstGeom prst="rect">
              <a:avLst/>
            </a:prstGeom>
          </p:spPr>
        </p:pic>
        <p:pic>
          <p:nvPicPr>
            <p:cNvPr id="13" name="Graphic 12">
              <a:extLst>
                <a:ext uri="{FF2B5EF4-FFF2-40B4-BE49-F238E27FC236}">
                  <a16:creationId xmlns:a16="http://schemas.microsoft.com/office/drawing/2014/main" id="{594D6B97-9424-4068-B966-7C2D95615A5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3462" y="4470531"/>
              <a:ext cx="469900" cy="469900"/>
            </a:xfrm>
            <a:prstGeom prst="rect">
              <a:avLst/>
            </a:prstGeom>
          </p:spPr>
        </p:pic>
        <p:pic>
          <p:nvPicPr>
            <p:cNvPr id="14" name="Graphic 13">
              <a:extLst>
                <a:ext uri="{FF2B5EF4-FFF2-40B4-BE49-F238E27FC236}">
                  <a16:creationId xmlns:a16="http://schemas.microsoft.com/office/drawing/2014/main" id="{9A995A37-ED3F-49EF-AF55-835150414C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3462" y="2575434"/>
              <a:ext cx="469900" cy="469900"/>
            </a:xfrm>
            <a:prstGeom prst="rect">
              <a:avLst/>
            </a:prstGeom>
          </p:spPr>
        </p:pic>
        <p:pic>
          <p:nvPicPr>
            <p:cNvPr id="15" name="Graphic 14">
              <a:extLst>
                <a:ext uri="{FF2B5EF4-FFF2-40B4-BE49-F238E27FC236}">
                  <a16:creationId xmlns:a16="http://schemas.microsoft.com/office/drawing/2014/main" id="{08A74123-D9B7-4BBA-BB85-9BC5AF86C5A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6331" y="3470286"/>
              <a:ext cx="469900" cy="469900"/>
            </a:xfrm>
            <a:prstGeom prst="rect">
              <a:avLst/>
            </a:prstGeom>
          </p:spPr>
        </p:pic>
        <p:pic>
          <p:nvPicPr>
            <p:cNvPr id="16" name="Graphic 15">
              <a:extLst>
                <a:ext uri="{FF2B5EF4-FFF2-40B4-BE49-F238E27FC236}">
                  <a16:creationId xmlns:a16="http://schemas.microsoft.com/office/drawing/2014/main" id="{24417A61-9E2F-407C-BDD9-6B6AB3EBA61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47034" y="4470531"/>
              <a:ext cx="469900" cy="469900"/>
            </a:xfrm>
            <a:prstGeom prst="rect">
              <a:avLst/>
            </a:prstGeom>
          </p:spPr>
        </p:pic>
        <p:pic>
          <p:nvPicPr>
            <p:cNvPr id="17" name="Graphic 16">
              <a:extLst>
                <a:ext uri="{FF2B5EF4-FFF2-40B4-BE49-F238E27FC236}">
                  <a16:creationId xmlns:a16="http://schemas.microsoft.com/office/drawing/2014/main" id="{2A48D867-BB6C-463E-A3CC-78906D7E66A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03893" y="2560754"/>
              <a:ext cx="469900" cy="469900"/>
            </a:xfrm>
            <a:prstGeom prst="rect">
              <a:avLst/>
            </a:prstGeom>
          </p:spPr>
        </p:pic>
        <p:pic>
          <p:nvPicPr>
            <p:cNvPr id="18" name="Graphic 17">
              <a:extLst>
                <a:ext uri="{FF2B5EF4-FFF2-40B4-BE49-F238E27FC236}">
                  <a16:creationId xmlns:a16="http://schemas.microsoft.com/office/drawing/2014/main" id="{23C3A953-B067-4C9F-84E2-9E73EF3BFB3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76018" y="3349261"/>
              <a:ext cx="457200" cy="457200"/>
            </a:xfrm>
            <a:prstGeom prst="rect">
              <a:avLst/>
            </a:prstGeom>
          </p:spPr>
        </p:pic>
        <p:pic>
          <p:nvPicPr>
            <p:cNvPr id="19" name="Graphic 18">
              <a:extLst>
                <a:ext uri="{FF2B5EF4-FFF2-40B4-BE49-F238E27FC236}">
                  <a16:creationId xmlns:a16="http://schemas.microsoft.com/office/drawing/2014/main" id="{44267ED1-FBD9-474A-94B0-17EC997D917A}"/>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7397" y="2673784"/>
              <a:ext cx="640080" cy="640080"/>
            </a:xfrm>
            <a:prstGeom prst="rect">
              <a:avLst/>
            </a:prstGeom>
          </p:spPr>
        </p:pic>
        <p:sp>
          <p:nvSpPr>
            <p:cNvPr id="20" name="TextBox 19">
              <a:extLst>
                <a:ext uri="{FF2B5EF4-FFF2-40B4-BE49-F238E27FC236}">
                  <a16:creationId xmlns:a16="http://schemas.microsoft.com/office/drawing/2014/main" id="{3CA56FF1-5E7E-4AC2-BC96-0C5144699F3D}"/>
                </a:ext>
              </a:extLst>
            </p:cNvPr>
            <p:cNvSpPr txBox="1"/>
            <p:nvPr/>
          </p:nvSpPr>
          <p:spPr>
            <a:xfrm>
              <a:off x="1093771" y="3047944"/>
              <a:ext cx="3066865"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 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10.0.0.7</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Public IP address</a:t>
              </a:r>
              <a:r>
                <a:rPr lang="en-US" sz="1600" dirty="0">
                  <a:ea typeface="Amazon Ember" panose="020B0603020204020204" pitchFamily="34" charset="0"/>
                  <a:cs typeface="Amazon Ember" panose="020B0603020204020204" pitchFamily="34" charset="0"/>
                </a:rPr>
                <a:t>: 198.51.100.3</a:t>
              </a:r>
            </a:p>
          </p:txBody>
        </p:sp>
        <p:sp>
          <p:nvSpPr>
            <p:cNvPr id="21" name="TextBox 20">
              <a:extLst>
                <a:ext uri="{FF2B5EF4-FFF2-40B4-BE49-F238E27FC236}">
                  <a16:creationId xmlns:a16="http://schemas.microsoft.com/office/drawing/2014/main" id="{81743C52-3519-46F4-95BB-389A8BC7F0B9}"/>
                </a:ext>
              </a:extLst>
            </p:cNvPr>
            <p:cNvSpPr txBox="1"/>
            <p:nvPr/>
          </p:nvSpPr>
          <p:spPr>
            <a:xfrm>
              <a:off x="6541298" y="3035827"/>
              <a:ext cx="795089" cy="738664"/>
            </a:xfrm>
            <a:prstGeom prst="rect">
              <a:avLst/>
            </a:prstGeom>
            <a:solidFill>
              <a:schemeClr val="bg1"/>
            </a:solidFill>
          </p:spPr>
          <p:txBody>
            <a:bodyPr wrap="non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&lt;igw-id&gt;</a:t>
              </a:r>
            </a:p>
          </p:txBody>
        </p:sp>
        <p:sp>
          <p:nvSpPr>
            <p:cNvPr id="22" name="TextBox 21">
              <a:extLst>
                <a:ext uri="{FF2B5EF4-FFF2-40B4-BE49-F238E27FC236}">
                  <a16:creationId xmlns:a16="http://schemas.microsoft.com/office/drawing/2014/main" id="{6B13BB05-3980-42E8-A2E0-740AFBA55E6B}"/>
                </a:ext>
              </a:extLst>
            </p:cNvPr>
            <p:cNvSpPr txBox="1"/>
            <p:nvPr/>
          </p:nvSpPr>
          <p:spPr>
            <a:xfrm>
              <a:off x="5657584" y="4012710"/>
              <a:ext cx="78739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sp>
          <p:nvSpPr>
            <p:cNvPr id="23" name="TextBox 22">
              <a:extLst>
                <a:ext uri="{FF2B5EF4-FFF2-40B4-BE49-F238E27FC236}">
                  <a16:creationId xmlns:a16="http://schemas.microsoft.com/office/drawing/2014/main" id="{34AEEA94-28A7-4055-8D74-E29F346ECEC0}"/>
                </a:ext>
              </a:extLst>
            </p:cNvPr>
            <p:cNvSpPr txBox="1"/>
            <p:nvPr/>
          </p:nvSpPr>
          <p:spPr>
            <a:xfrm>
              <a:off x="7386125" y="3845200"/>
              <a:ext cx="163698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Kinesis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Streams</a:t>
              </a:r>
            </a:p>
          </p:txBody>
        </p:sp>
        <p:sp>
          <p:nvSpPr>
            <p:cNvPr id="24" name="TextBox 23">
              <a:extLst>
                <a:ext uri="{FF2B5EF4-FFF2-40B4-BE49-F238E27FC236}">
                  <a16:creationId xmlns:a16="http://schemas.microsoft.com/office/drawing/2014/main" id="{2D7CD8BD-21B3-4314-AE4B-38FF426985D7}"/>
                </a:ext>
              </a:extLst>
            </p:cNvPr>
            <p:cNvSpPr txBox="1"/>
            <p:nvPr/>
          </p:nvSpPr>
          <p:spPr>
            <a:xfrm>
              <a:off x="9728436" y="3268548"/>
              <a:ext cx="89800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25" name="TextBox 24">
              <a:extLst>
                <a:ext uri="{FF2B5EF4-FFF2-40B4-BE49-F238E27FC236}">
                  <a16:creationId xmlns:a16="http://schemas.microsoft.com/office/drawing/2014/main" id="{51CF0D06-7705-4833-818B-AF12D0D77276}"/>
                </a:ext>
              </a:extLst>
            </p:cNvPr>
            <p:cNvSpPr txBox="1"/>
            <p:nvPr/>
          </p:nvSpPr>
          <p:spPr>
            <a:xfrm>
              <a:off x="3346015" y="5037302"/>
              <a:ext cx="268752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Endpoint network interface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 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10.0.1.6</a:t>
              </a:r>
            </a:p>
          </p:txBody>
        </p:sp>
        <p:sp>
          <p:nvSpPr>
            <p:cNvPr id="26" name="TextBox 25">
              <a:extLst>
                <a:ext uri="{FF2B5EF4-FFF2-40B4-BE49-F238E27FC236}">
                  <a16:creationId xmlns:a16="http://schemas.microsoft.com/office/drawing/2014/main" id="{8CE680A5-B3CE-4E08-9E9D-2EDB1CC7730B}"/>
                </a:ext>
              </a:extLst>
            </p:cNvPr>
            <p:cNvSpPr txBox="1"/>
            <p:nvPr/>
          </p:nvSpPr>
          <p:spPr>
            <a:xfrm>
              <a:off x="1093770" y="4952260"/>
              <a:ext cx="1726755"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10.0.1.7</a:t>
              </a:r>
              <a:endParaRPr lang="en-US" sz="1600" dirty="0">
                <a:solidFill>
                  <a:schemeClr val="accent5"/>
                </a:solidFill>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0F36EF85-EFB4-4BDF-97B7-1EF8F0208B91}"/>
                </a:ext>
              </a:extLst>
            </p:cNvPr>
            <p:cNvSpPr txBox="1"/>
            <p:nvPr/>
          </p:nvSpPr>
          <p:spPr>
            <a:xfrm>
              <a:off x="2314802" y="2743165"/>
              <a:ext cx="2013693" cy="338554"/>
            </a:xfrm>
            <a:prstGeom prst="rect">
              <a:avLst/>
            </a:prstGeom>
            <a:no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 hostname</a:t>
              </a:r>
            </a:p>
          </p:txBody>
        </p:sp>
        <p:sp>
          <p:nvSpPr>
            <p:cNvPr id="29" name="TextBox 28">
              <a:extLst>
                <a:ext uri="{FF2B5EF4-FFF2-40B4-BE49-F238E27FC236}">
                  <a16:creationId xmlns:a16="http://schemas.microsoft.com/office/drawing/2014/main" id="{6146FB97-7B93-4A1F-8369-3BAE2FCBB543}"/>
                </a:ext>
              </a:extLst>
            </p:cNvPr>
            <p:cNvSpPr txBox="1"/>
            <p:nvPr/>
          </p:nvSpPr>
          <p:spPr>
            <a:xfrm>
              <a:off x="2314802" y="4413543"/>
              <a:ext cx="2013693" cy="338554"/>
            </a:xfrm>
            <a:prstGeom prst="rect">
              <a:avLst/>
            </a:prstGeom>
            <a:no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 hostname</a:t>
              </a:r>
            </a:p>
          </p:txBody>
        </p:sp>
        <p:sp>
          <p:nvSpPr>
            <p:cNvPr id="27" name="TextBox 26">
              <a:extLst>
                <a:ext uri="{FF2B5EF4-FFF2-40B4-BE49-F238E27FC236}">
                  <a16:creationId xmlns:a16="http://schemas.microsoft.com/office/drawing/2014/main" id="{CD650D35-61DA-421C-8BB7-0624C4B8F903}"/>
                </a:ext>
              </a:extLst>
            </p:cNvPr>
            <p:cNvSpPr txBox="1"/>
            <p:nvPr/>
          </p:nvSpPr>
          <p:spPr>
            <a:xfrm>
              <a:off x="2314802" y="2494718"/>
              <a:ext cx="2311851" cy="338554"/>
            </a:xfrm>
            <a:prstGeom prst="rect">
              <a:avLst/>
            </a:prstGeom>
            <a:noFill/>
            <a:ln>
              <a:noFill/>
            </a:ln>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Default DNS hostname</a:t>
              </a:r>
            </a:p>
          </p:txBody>
        </p:sp>
        <p:cxnSp>
          <p:nvCxnSpPr>
            <p:cNvPr id="40" name="Connector: Elbow 39">
              <a:extLst>
                <a:ext uri="{FF2B5EF4-FFF2-40B4-BE49-F238E27FC236}">
                  <a16:creationId xmlns:a16="http://schemas.microsoft.com/office/drawing/2014/main" id="{6356F470-D836-4790-9FC2-CAA1EAA270DE}"/>
                </a:ext>
              </a:extLst>
            </p:cNvPr>
            <p:cNvCxnSpPr>
              <a:cxnSpLocks/>
              <a:endCxn id="16" idx="0"/>
            </p:cNvCxnSpPr>
            <p:nvPr/>
          </p:nvCxnSpPr>
          <p:spPr>
            <a:xfrm>
              <a:off x="2417290" y="3040843"/>
              <a:ext cx="2264694" cy="1429688"/>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52F0EF5-E516-4C23-BBF3-AFB5028BFCC2}"/>
                </a:ext>
              </a:extLst>
            </p:cNvPr>
            <p:cNvSpPr txBox="1"/>
            <p:nvPr/>
          </p:nvSpPr>
          <p:spPr>
            <a:xfrm>
              <a:off x="7342845" y="1436689"/>
              <a:ext cx="1340432" cy="1077218"/>
            </a:xfrm>
            <a:prstGeom prst="rect">
              <a:avLst/>
            </a:prstGeom>
            <a:solidFill>
              <a:schemeClr val="accent3"/>
            </a:solidFill>
          </p:spPr>
          <p:txBody>
            <a:bodyPr wrap="none" rtlCol="0">
              <a:spAutoFit/>
            </a:bodyPr>
            <a:lstStyle/>
            <a:p>
              <a:r>
                <a:rPr lang="en-US" sz="1600" dirty="0">
                  <a:ea typeface="Amazon Ember" panose="020B0603020204020204" pitchFamily="34" charset="0"/>
                  <a:cs typeface="Amazon Ember" panose="020B0603020204020204" pitchFamily="34" charset="0"/>
                </a:rPr>
                <a:t>Private DNS </a:t>
              </a:r>
              <a:br>
                <a:rPr lang="en-US" sz="1600" dirty="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not</a:t>
              </a:r>
              <a:r>
                <a:rPr lang="en-US" sz="1600" dirty="0">
                  <a:ea typeface="Amazon Ember" panose="020B0603020204020204" pitchFamily="34" charset="0"/>
                  <a:cs typeface="Amazon Ember" panose="020B0603020204020204" pitchFamily="34" charset="0"/>
                </a:rPr>
                <a:t> enabled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for interface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endpoint</a:t>
              </a:r>
            </a:p>
          </p:txBody>
        </p:sp>
        <p:cxnSp>
          <p:nvCxnSpPr>
            <p:cNvPr id="41" name="Connector: Elbow 40">
              <a:extLst>
                <a:ext uri="{FF2B5EF4-FFF2-40B4-BE49-F238E27FC236}">
                  <a16:creationId xmlns:a16="http://schemas.microsoft.com/office/drawing/2014/main" id="{8C0F8610-D251-47F7-A065-98325258EE38}"/>
                </a:ext>
              </a:extLst>
            </p:cNvPr>
            <p:cNvCxnSpPr>
              <a:stCxn id="15" idx="0"/>
              <a:endCxn id="17" idx="1"/>
            </p:cNvCxnSpPr>
            <p:nvPr/>
          </p:nvCxnSpPr>
          <p:spPr>
            <a:xfrm rot="5400000" flipH="1" flipV="1">
              <a:off x="6040296" y="2806689"/>
              <a:ext cx="674582" cy="652612"/>
            </a:xfrm>
            <a:prstGeom prst="bentConnector2">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6C6BD4DB-A3AA-4242-8125-A73D44EC2F0A}"/>
                </a:ext>
              </a:extLst>
            </p:cNvPr>
            <p:cNvCxnSpPr>
              <a:stCxn id="17" idx="3"/>
              <a:endCxn id="18" idx="0"/>
            </p:cNvCxnSpPr>
            <p:nvPr/>
          </p:nvCxnSpPr>
          <p:spPr>
            <a:xfrm>
              <a:off x="7173793" y="2795704"/>
              <a:ext cx="1030825" cy="553557"/>
            </a:xfrm>
            <a:prstGeom prst="bentConnector2">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BF97C0E-0AD8-4ABD-AEDE-897F3AD3F46C}"/>
                </a:ext>
              </a:extLst>
            </p:cNvPr>
            <p:cNvCxnSpPr>
              <a:stCxn id="23" idx="2"/>
              <a:endCxn id="16" idx="3"/>
            </p:cNvCxnSpPr>
            <p:nvPr/>
          </p:nvCxnSpPr>
          <p:spPr>
            <a:xfrm rot="5400000">
              <a:off x="6423024" y="2923886"/>
              <a:ext cx="275506" cy="3287685"/>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F439E6C0-364B-469A-AF41-B8F964F83E84}"/>
              </a:ext>
            </a:extLst>
          </p:cNvPr>
          <p:cNvSpPr txBox="1"/>
          <p:nvPr/>
        </p:nvSpPr>
        <p:spPr>
          <a:xfrm>
            <a:off x="9540597" y="1218249"/>
            <a:ext cx="20425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Subnet 1 route table</a:t>
            </a:r>
          </a:p>
        </p:txBody>
      </p:sp>
      <p:graphicFrame>
        <p:nvGraphicFramePr>
          <p:cNvPr id="76" name="Table 75">
            <a:extLst>
              <a:ext uri="{FF2B5EF4-FFF2-40B4-BE49-F238E27FC236}">
                <a16:creationId xmlns:a16="http://schemas.microsoft.com/office/drawing/2014/main" id="{218CCE17-F2E3-4E0D-B19A-44EF38420BDE}"/>
              </a:ext>
            </a:extLst>
          </p:cNvPr>
          <p:cNvGraphicFramePr>
            <a:graphicFrameLocks noGrp="1"/>
          </p:cNvGraphicFramePr>
          <p:nvPr>
            <p:extLst>
              <p:ext uri="{D42A27DB-BD31-4B8C-83A1-F6EECF244321}">
                <p14:modId xmlns:p14="http://schemas.microsoft.com/office/powerpoint/2010/main" val="326644969"/>
              </p:ext>
            </p:extLst>
          </p:nvPr>
        </p:nvGraphicFramePr>
        <p:xfrm>
          <a:off x="9276612" y="1566254"/>
          <a:ext cx="2661888" cy="100584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 </a:t>
                      </a:r>
                    </a:p>
                  </a:txBody>
                  <a:tcPr anchor="ctr">
                    <a:solidFill>
                      <a:schemeClr val="bg1">
                        <a:lumMod val="95000"/>
                      </a:schemeClr>
                    </a:solidFill>
                  </a:tcPr>
                </a:tc>
                <a:tc>
                  <a:txBody>
                    <a:bodyPr/>
                    <a:lstStyle/>
                    <a:p>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igw-id</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81" name="TextBox 80">
            <a:extLst>
              <a:ext uri="{FF2B5EF4-FFF2-40B4-BE49-F238E27FC236}">
                <a16:creationId xmlns:a16="http://schemas.microsoft.com/office/drawing/2014/main" id="{F30BCD2A-5C7B-4A03-A55F-2E5CE5C5E17F}"/>
              </a:ext>
            </a:extLst>
          </p:cNvPr>
          <p:cNvSpPr txBox="1"/>
          <p:nvPr/>
        </p:nvSpPr>
        <p:spPr>
          <a:xfrm>
            <a:off x="9559480" y="4250544"/>
            <a:ext cx="20425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Subnet 2 route table</a:t>
            </a:r>
          </a:p>
        </p:txBody>
      </p:sp>
      <p:graphicFrame>
        <p:nvGraphicFramePr>
          <p:cNvPr id="80" name="Table 79">
            <a:extLst>
              <a:ext uri="{FF2B5EF4-FFF2-40B4-BE49-F238E27FC236}">
                <a16:creationId xmlns:a16="http://schemas.microsoft.com/office/drawing/2014/main" id="{E4F4E559-A711-47A6-BFFB-2B4C567C8855}"/>
              </a:ext>
            </a:extLst>
          </p:cNvPr>
          <p:cNvGraphicFramePr>
            <a:graphicFrameLocks noGrp="1"/>
          </p:cNvGraphicFramePr>
          <p:nvPr>
            <p:extLst>
              <p:ext uri="{D42A27DB-BD31-4B8C-83A1-F6EECF244321}">
                <p14:modId xmlns:p14="http://schemas.microsoft.com/office/powerpoint/2010/main" val="3457399980"/>
              </p:ext>
            </p:extLst>
          </p:nvPr>
        </p:nvGraphicFramePr>
        <p:xfrm>
          <a:off x="9295495" y="4598549"/>
          <a:ext cx="2661888" cy="6705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EEB56A97-90A2-4FB5-A1B1-7514713AD92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1" name="Slide Number Placeholder 30">
            <a:extLst>
              <a:ext uri="{FF2B5EF4-FFF2-40B4-BE49-F238E27FC236}">
                <a16:creationId xmlns:a16="http://schemas.microsoft.com/office/drawing/2014/main" id="{31E26E3B-6D80-4A50-9FCE-242894E1E77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3370580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4D98-C43F-45F4-B5AA-796C1E67440A}"/>
              </a:ext>
            </a:extLst>
          </p:cNvPr>
          <p:cNvSpPr>
            <a:spLocks noGrp="1"/>
          </p:cNvSpPr>
          <p:nvPr>
            <p:ph type="title"/>
          </p:nvPr>
        </p:nvSpPr>
        <p:spPr/>
        <p:txBody>
          <a:bodyPr/>
          <a:lstStyle/>
          <a:p>
            <a:r>
              <a:rPr lang="en-US" sz="3600" dirty="0"/>
              <a:t>Example of using VPC endpoints (2 of 2)</a:t>
            </a:r>
          </a:p>
        </p:txBody>
      </p:sp>
      <p:grpSp>
        <p:nvGrpSpPr>
          <p:cNvPr id="28" name="Group 27" descr="example of private DNS enabled for interface endpoint explained in the notes.">
            <a:extLst>
              <a:ext uri="{FF2B5EF4-FFF2-40B4-BE49-F238E27FC236}">
                <a16:creationId xmlns:a16="http://schemas.microsoft.com/office/drawing/2014/main" id="{421BD9D5-0E01-4375-B4CF-D246AADE733D}"/>
              </a:ext>
            </a:extLst>
          </p:cNvPr>
          <p:cNvGrpSpPr/>
          <p:nvPr/>
        </p:nvGrpSpPr>
        <p:grpSpPr>
          <a:xfrm>
            <a:off x="176397" y="1196368"/>
            <a:ext cx="10450042" cy="5303077"/>
            <a:chOff x="176397" y="1196368"/>
            <a:chExt cx="10450042" cy="5303077"/>
          </a:xfrm>
        </p:grpSpPr>
        <p:sp>
          <p:nvSpPr>
            <p:cNvPr id="10" name="Rectangle 9">
              <a:extLst>
                <a:ext uri="{FF2B5EF4-FFF2-40B4-BE49-F238E27FC236}">
                  <a16:creationId xmlns:a16="http://schemas.microsoft.com/office/drawing/2014/main" id="{D434ADD0-F31A-44E8-A9F8-F9AE3DF76730}"/>
                </a:ext>
              </a:extLst>
            </p:cNvPr>
            <p:cNvSpPr/>
            <p:nvPr/>
          </p:nvSpPr>
          <p:spPr>
            <a:xfrm>
              <a:off x="579150" y="2227581"/>
              <a:ext cx="512064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Subnet 1: 10.0.0.0/24</a:t>
              </a:r>
            </a:p>
          </p:txBody>
        </p:sp>
        <p:cxnSp>
          <p:nvCxnSpPr>
            <p:cNvPr id="34" name="Connector: Elbow 33">
              <a:extLst>
                <a:ext uri="{FF2B5EF4-FFF2-40B4-BE49-F238E27FC236}">
                  <a16:creationId xmlns:a16="http://schemas.microsoft.com/office/drawing/2014/main" id="{F9FAF75B-F384-4DD2-BF7A-553CF7DECC01}"/>
                </a:ext>
              </a:extLst>
            </p:cNvPr>
            <p:cNvCxnSpPr>
              <a:cxnSpLocks/>
              <a:stCxn id="14" idx="3"/>
              <a:endCxn id="16" idx="0"/>
            </p:cNvCxnSpPr>
            <p:nvPr/>
          </p:nvCxnSpPr>
          <p:spPr>
            <a:xfrm>
              <a:off x="2343362" y="2810384"/>
              <a:ext cx="2723632" cy="1760506"/>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D650D35-61DA-421C-8BB7-0624C4B8F903}"/>
                </a:ext>
              </a:extLst>
            </p:cNvPr>
            <p:cNvSpPr txBox="1"/>
            <p:nvPr/>
          </p:nvSpPr>
          <p:spPr>
            <a:xfrm>
              <a:off x="2314802" y="2528171"/>
              <a:ext cx="2366353" cy="584775"/>
            </a:xfrm>
            <a:prstGeom prst="rect">
              <a:avLst/>
            </a:prstGeom>
            <a:noFill/>
            <a:ln>
              <a:noFill/>
            </a:ln>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Default DNS hostname </a:t>
              </a:r>
              <a:b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or endpoint hostname</a:t>
              </a:r>
            </a:p>
          </p:txBody>
        </p:sp>
        <p:sp>
          <p:nvSpPr>
            <p:cNvPr id="6" name="Rectangle 5">
              <a:extLst>
                <a:ext uri="{FF2B5EF4-FFF2-40B4-BE49-F238E27FC236}">
                  <a16:creationId xmlns:a16="http://schemas.microsoft.com/office/drawing/2014/main" id="{A7DDA69F-4D97-4CFE-A703-922B1A3CAC83}"/>
                </a:ext>
              </a:extLst>
            </p:cNvPr>
            <p:cNvSpPr/>
            <p:nvPr/>
          </p:nvSpPr>
          <p:spPr>
            <a:xfrm>
              <a:off x="579150" y="4021274"/>
              <a:ext cx="512064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Subnet 2: 10.0.1.0/24</a:t>
              </a:r>
            </a:p>
          </p:txBody>
        </p:sp>
        <p:sp>
          <p:nvSpPr>
            <p:cNvPr id="29" name="TextBox 28">
              <a:extLst>
                <a:ext uri="{FF2B5EF4-FFF2-40B4-BE49-F238E27FC236}">
                  <a16:creationId xmlns:a16="http://schemas.microsoft.com/office/drawing/2014/main" id="{6146FB97-7B93-4A1F-8369-3BAE2FCBB543}"/>
                </a:ext>
              </a:extLst>
            </p:cNvPr>
            <p:cNvSpPr txBox="1"/>
            <p:nvPr/>
          </p:nvSpPr>
          <p:spPr>
            <a:xfrm>
              <a:off x="2314802" y="4513908"/>
              <a:ext cx="2311851" cy="584775"/>
            </a:xfrm>
            <a:prstGeom prst="rect">
              <a:avLst/>
            </a:prstGeom>
            <a:noFill/>
          </p:spPr>
          <p:txBody>
            <a:bodyPr wrap="non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Default DNS hostname</a:t>
              </a:r>
              <a:b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or endpoint hostname</a:t>
              </a:r>
            </a:p>
          </p:txBody>
        </p:sp>
        <p:sp>
          <p:nvSpPr>
            <p:cNvPr id="82" name="TextBox 81">
              <a:extLst>
                <a:ext uri="{FF2B5EF4-FFF2-40B4-BE49-F238E27FC236}">
                  <a16:creationId xmlns:a16="http://schemas.microsoft.com/office/drawing/2014/main" id="{6C5F99CD-CE61-409D-8E25-A1D8C366BEE4}"/>
                </a:ext>
              </a:extLst>
            </p:cNvPr>
            <p:cNvSpPr txBox="1"/>
            <p:nvPr/>
          </p:nvSpPr>
          <p:spPr>
            <a:xfrm>
              <a:off x="176397" y="5914670"/>
              <a:ext cx="8260595"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Default DNS hostname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kinesis.us-east-1.amazonaws.com</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Endpoint-specific DNS hostname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vpce-123-ab-kinesis.us-east-1.vpce.amazonaws.com</a:t>
              </a:r>
            </a:p>
          </p:txBody>
        </p:sp>
        <p:sp>
          <p:nvSpPr>
            <p:cNvPr id="5" name="Rectangle 4">
              <a:extLst>
                <a:ext uri="{FF2B5EF4-FFF2-40B4-BE49-F238E27FC236}">
                  <a16:creationId xmlns:a16="http://schemas.microsoft.com/office/drawing/2014/main" id="{D895B122-CB86-49D1-8522-35B862FD51B4}"/>
                </a:ext>
              </a:extLst>
            </p:cNvPr>
            <p:cNvSpPr/>
            <p:nvPr/>
          </p:nvSpPr>
          <p:spPr>
            <a:xfrm>
              <a:off x="344606" y="1705877"/>
              <a:ext cx="6583680" cy="4114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10.0.0.0/16</a:t>
              </a:r>
              <a:endParaRPr kumimoji="0" lang="en-US" sz="1200" b="0" i="0" u="none" strike="noStrike" kern="0" cap="none" spc="0" normalizeH="0" baseline="0" noProof="0" dirty="0">
                <a:ln w="0"/>
                <a:solidFill>
                  <a:srgbClr val="1D8900"/>
                </a:solidFill>
                <a:effectLst/>
                <a:uLnTx/>
                <a:uFillTx/>
                <a:ea typeface="+mn-ea"/>
                <a:cs typeface="+mn-cs"/>
              </a:endParaRPr>
            </a:p>
          </p:txBody>
        </p:sp>
        <p:sp>
          <p:nvSpPr>
            <p:cNvPr id="7" name="Rectangle 6">
              <a:extLst>
                <a:ext uri="{FF2B5EF4-FFF2-40B4-BE49-F238E27FC236}">
                  <a16:creationId xmlns:a16="http://schemas.microsoft.com/office/drawing/2014/main" id="{F585BD24-B3B8-436D-8922-3B9A67BA6CDD}"/>
                </a:ext>
              </a:extLst>
            </p:cNvPr>
            <p:cNvSpPr/>
            <p:nvPr/>
          </p:nvSpPr>
          <p:spPr>
            <a:xfrm>
              <a:off x="176397" y="1196368"/>
              <a:ext cx="8846715" cy="47091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8" name="Graphic 7">
              <a:extLst>
                <a:ext uri="{FF2B5EF4-FFF2-40B4-BE49-F238E27FC236}">
                  <a16:creationId xmlns:a16="http://schemas.microsoft.com/office/drawing/2014/main" id="{C82C931D-B383-4795-B40A-0168B1AED86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399" y="1196368"/>
              <a:ext cx="457200" cy="457200"/>
            </a:xfrm>
            <a:prstGeom prst="rect">
              <a:avLst/>
            </a:prstGeom>
          </p:spPr>
        </p:pic>
        <p:pic>
          <p:nvPicPr>
            <p:cNvPr id="9" name="Graphic 8">
              <a:extLst>
                <a:ext uri="{FF2B5EF4-FFF2-40B4-BE49-F238E27FC236}">
                  <a16:creationId xmlns:a16="http://schemas.microsoft.com/office/drawing/2014/main" id="{9FA4D5CC-620A-4BA9-8BBE-D6B9BA70AEE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608" y="1705877"/>
              <a:ext cx="457200" cy="457200"/>
            </a:xfrm>
            <a:prstGeom prst="rect">
              <a:avLst/>
            </a:prstGeom>
          </p:spPr>
        </p:pic>
        <p:pic>
          <p:nvPicPr>
            <p:cNvPr id="11" name="Graphic 10">
              <a:extLst>
                <a:ext uri="{FF2B5EF4-FFF2-40B4-BE49-F238E27FC236}">
                  <a16:creationId xmlns:a16="http://schemas.microsoft.com/office/drawing/2014/main" id="{FBE13CCC-9433-45C4-89ED-1268D97A005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150" y="2225222"/>
              <a:ext cx="457200" cy="457200"/>
            </a:xfrm>
            <a:prstGeom prst="rect">
              <a:avLst/>
            </a:prstGeom>
          </p:spPr>
        </p:pic>
        <p:pic>
          <p:nvPicPr>
            <p:cNvPr id="12" name="Graphic 11">
              <a:extLst>
                <a:ext uri="{FF2B5EF4-FFF2-40B4-BE49-F238E27FC236}">
                  <a16:creationId xmlns:a16="http://schemas.microsoft.com/office/drawing/2014/main" id="{CB64EEED-5974-46C3-BC81-61EF0AF9B9B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150" y="4018915"/>
              <a:ext cx="457200" cy="457200"/>
            </a:xfrm>
            <a:prstGeom prst="rect">
              <a:avLst/>
            </a:prstGeom>
          </p:spPr>
        </p:pic>
        <p:pic>
          <p:nvPicPr>
            <p:cNvPr id="13" name="Graphic 12">
              <a:extLst>
                <a:ext uri="{FF2B5EF4-FFF2-40B4-BE49-F238E27FC236}">
                  <a16:creationId xmlns:a16="http://schemas.microsoft.com/office/drawing/2014/main" id="{594D6B97-9424-4068-B966-7C2D95615A5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3462" y="4570890"/>
              <a:ext cx="469900" cy="469900"/>
            </a:xfrm>
            <a:prstGeom prst="rect">
              <a:avLst/>
            </a:prstGeom>
          </p:spPr>
        </p:pic>
        <p:pic>
          <p:nvPicPr>
            <p:cNvPr id="14" name="Graphic 13">
              <a:extLst>
                <a:ext uri="{FF2B5EF4-FFF2-40B4-BE49-F238E27FC236}">
                  <a16:creationId xmlns:a16="http://schemas.microsoft.com/office/drawing/2014/main" id="{9A995A37-ED3F-49EF-AF55-835150414C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3462" y="2575434"/>
              <a:ext cx="469900" cy="469900"/>
            </a:xfrm>
            <a:prstGeom prst="rect">
              <a:avLst/>
            </a:prstGeom>
          </p:spPr>
        </p:pic>
        <p:pic>
          <p:nvPicPr>
            <p:cNvPr id="15" name="Graphic 14">
              <a:extLst>
                <a:ext uri="{FF2B5EF4-FFF2-40B4-BE49-F238E27FC236}">
                  <a16:creationId xmlns:a16="http://schemas.microsoft.com/office/drawing/2014/main" id="{08A74123-D9B7-4BBA-BB85-9BC5AF86C5A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16331" y="3470286"/>
              <a:ext cx="469900" cy="469900"/>
            </a:xfrm>
            <a:prstGeom prst="rect">
              <a:avLst/>
            </a:prstGeom>
          </p:spPr>
        </p:pic>
        <p:pic>
          <p:nvPicPr>
            <p:cNvPr id="16" name="Graphic 15">
              <a:extLst>
                <a:ext uri="{FF2B5EF4-FFF2-40B4-BE49-F238E27FC236}">
                  <a16:creationId xmlns:a16="http://schemas.microsoft.com/office/drawing/2014/main" id="{24417A61-9E2F-407C-BDD9-6B6AB3EBA61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2044" y="4570890"/>
              <a:ext cx="469900" cy="469900"/>
            </a:xfrm>
            <a:prstGeom prst="rect">
              <a:avLst/>
            </a:prstGeom>
          </p:spPr>
        </p:pic>
        <p:pic>
          <p:nvPicPr>
            <p:cNvPr id="17" name="Graphic 16">
              <a:extLst>
                <a:ext uri="{FF2B5EF4-FFF2-40B4-BE49-F238E27FC236}">
                  <a16:creationId xmlns:a16="http://schemas.microsoft.com/office/drawing/2014/main" id="{2A48D867-BB6C-463E-A3CC-78906D7E66A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03893" y="2758874"/>
              <a:ext cx="469900" cy="469900"/>
            </a:xfrm>
            <a:prstGeom prst="rect">
              <a:avLst/>
            </a:prstGeom>
          </p:spPr>
        </p:pic>
        <p:pic>
          <p:nvPicPr>
            <p:cNvPr id="18" name="Graphic 17">
              <a:extLst>
                <a:ext uri="{FF2B5EF4-FFF2-40B4-BE49-F238E27FC236}">
                  <a16:creationId xmlns:a16="http://schemas.microsoft.com/office/drawing/2014/main" id="{23C3A953-B067-4C9F-84E2-9E73EF3BFB3E}"/>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76018" y="3516901"/>
              <a:ext cx="457200" cy="457200"/>
            </a:xfrm>
            <a:prstGeom prst="rect">
              <a:avLst/>
            </a:prstGeom>
          </p:spPr>
        </p:pic>
        <p:pic>
          <p:nvPicPr>
            <p:cNvPr id="19" name="Graphic 18">
              <a:extLst>
                <a:ext uri="{FF2B5EF4-FFF2-40B4-BE49-F238E27FC236}">
                  <a16:creationId xmlns:a16="http://schemas.microsoft.com/office/drawing/2014/main" id="{44267ED1-FBD9-474A-94B0-17EC997D917A}"/>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7397" y="2673784"/>
              <a:ext cx="640080" cy="640080"/>
            </a:xfrm>
            <a:prstGeom prst="rect">
              <a:avLst/>
            </a:prstGeom>
          </p:spPr>
        </p:pic>
        <p:sp>
          <p:nvSpPr>
            <p:cNvPr id="20" name="TextBox 19">
              <a:extLst>
                <a:ext uri="{FF2B5EF4-FFF2-40B4-BE49-F238E27FC236}">
                  <a16:creationId xmlns:a16="http://schemas.microsoft.com/office/drawing/2014/main" id="{3CA56FF1-5E7E-4AC2-BC96-0C5144699F3D}"/>
                </a:ext>
              </a:extLst>
            </p:cNvPr>
            <p:cNvSpPr txBox="1"/>
            <p:nvPr/>
          </p:nvSpPr>
          <p:spPr>
            <a:xfrm>
              <a:off x="1093771" y="3047944"/>
              <a:ext cx="3066865"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 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10.0.0.7</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Public IP address</a:t>
              </a:r>
              <a:r>
                <a:rPr lang="en-US" sz="1600" dirty="0">
                  <a:ea typeface="Amazon Ember" panose="020B0603020204020204" pitchFamily="34" charset="0"/>
                  <a:cs typeface="Amazon Ember" panose="020B0603020204020204" pitchFamily="34" charset="0"/>
                </a:rPr>
                <a:t>: 198.51.100.3</a:t>
              </a:r>
            </a:p>
          </p:txBody>
        </p:sp>
        <p:sp>
          <p:nvSpPr>
            <p:cNvPr id="21" name="TextBox 20">
              <a:extLst>
                <a:ext uri="{FF2B5EF4-FFF2-40B4-BE49-F238E27FC236}">
                  <a16:creationId xmlns:a16="http://schemas.microsoft.com/office/drawing/2014/main" id="{81743C52-3519-46F4-95BB-389A8BC7F0B9}"/>
                </a:ext>
              </a:extLst>
            </p:cNvPr>
            <p:cNvSpPr txBox="1"/>
            <p:nvPr/>
          </p:nvSpPr>
          <p:spPr>
            <a:xfrm>
              <a:off x="6541298" y="3281245"/>
              <a:ext cx="795089" cy="738664"/>
            </a:xfrm>
            <a:prstGeom prst="rect">
              <a:avLst/>
            </a:prstGeom>
            <a:solidFill>
              <a:schemeClr val="bg1"/>
            </a:solidFill>
          </p:spPr>
          <p:txBody>
            <a:bodyPr wrap="none" lIns="0" tIns="0" r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&lt;igw-id&gt;</a:t>
              </a:r>
            </a:p>
          </p:txBody>
        </p:sp>
        <p:sp>
          <p:nvSpPr>
            <p:cNvPr id="22" name="TextBox 21">
              <a:extLst>
                <a:ext uri="{FF2B5EF4-FFF2-40B4-BE49-F238E27FC236}">
                  <a16:creationId xmlns:a16="http://schemas.microsoft.com/office/drawing/2014/main" id="{6B13BB05-3980-42E8-A2E0-740AFBA55E6B}"/>
                </a:ext>
              </a:extLst>
            </p:cNvPr>
            <p:cNvSpPr txBox="1"/>
            <p:nvPr/>
          </p:nvSpPr>
          <p:spPr>
            <a:xfrm>
              <a:off x="5657584" y="4012710"/>
              <a:ext cx="78739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sp>
          <p:nvSpPr>
            <p:cNvPr id="23" name="TextBox 22">
              <a:extLst>
                <a:ext uri="{FF2B5EF4-FFF2-40B4-BE49-F238E27FC236}">
                  <a16:creationId xmlns:a16="http://schemas.microsoft.com/office/drawing/2014/main" id="{34AEEA94-28A7-4055-8D74-E29F346ECEC0}"/>
                </a:ext>
              </a:extLst>
            </p:cNvPr>
            <p:cNvSpPr txBox="1"/>
            <p:nvPr/>
          </p:nvSpPr>
          <p:spPr>
            <a:xfrm>
              <a:off x="7386125" y="4012840"/>
              <a:ext cx="163698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Kinesis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Streams</a:t>
              </a:r>
            </a:p>
          </p:txBody>
        </p:sp>
        <p:sp>
          <p:nvSpPr>
            <p:cNvPr id="24" name="TextBox 23">
              <a:extLst>
                <a:ext uri="{FF2B5EF4-FFF2-40B4-BE49-F238E27FC236}">
                  <a16:creationId xmlns:a16="http://schemas.microsoft.com/office/drawing/2014/main" id="{2D7CD8BD-21B3-4314-AE4B-38FF426985D7}"/>
                </a:ext>
              </a:extLst>
            </p:cNvPr>
            <p:cNvSpPr txBox="1"/>
            <p:nvPr/>
          </p:nvSpPr>
          <p:spPr>
            <a:xfrm>
              <a:off x="9728436" y="3268548"/>
              <a:ext cx="89800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sp>
          <p:nvSpPr>
            <p:cNvPr id="25" name="TextBox 24">
              <a:extLst>
                <a:ext uri="{FF2B5EF4-FFF2-40B4-BE49-F238E27FC236}">
                  <a16:creationId xmlns:a16="http://schemas.microsoft.com/office/drawing/2014/main" id="{51CF0D06-7705-4833-818B-AF12D0D77276}"/>
                </a:ext>
              </a:extLst>
            </p:cNvPr>
            <p:cNvSpPr txBox="1"/>
            <p:nvPr/>
          </p:nvSpPr>
          <p:spPr>
            <a:xfrm>
              <a:off x="3717281" y="5112768"/>
              <a:ext cx="2704535"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Endpoint network interface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 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10.0.1.6</a:t>
              </a:r>
            </a:p>
          </p:txBody>
        </p:sp>
        <p:sp>
          <p:nvSpPr>
            <p:cNvPr id="26" name="TextBox 25">
              <a:extLst>
                <a:ext uri="{FF2B5EF4-FFF2-40B4-BE49-F238E27FC236}">
                  <a16:creationId xmlns:a16="http://schemas.microsoft.com/office/drawing/2014/main" id="{8CE680A5-B3CE-4E08-9E9D-2EDB1CC7730B}"/>
                </a:ext>
              </a:extLst>
            </p:cNvPr>
            <p:cNvSpPr txBox="1"/>
            <p:nvPr/>
          </p:nvSpPr>
          <p:spPr>
            <a:xfrm>
              <a:off x="1093771" y="5005321"/>
              <a:ext cx="1726755"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Private IP</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address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10.0.1.7</a:t>
              </a:r>
              <a:endParaRPr lang="en-US" sz="1600" dirty="0">
                <a:solidFill>
                  <a:schemeClr val="accent5"/>
                </a:solidFill>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CB7D5B2B-C328-474E-93F2-E8D2602DB0E7}"/>
                </a:ext>
              </a:extLst>
            </p:cNvPr>
            <p:cNvSpPr txBox="1"/>
            <p:nvPr/>
          </p:nvSpPr>
          <p:spPr>
            <a:xfrm>
              <a:off x="7355908" y="1436689"/>
              <a:ext cx="1340432" cy="1077218"/>
            </a:xfrm>
            <a:prstGeom prst="rect">
              <a:avLst/>
            </a:prstGeom>
            <a:solidFill>
              <a:schemeClr val="accent3"/>
            </a:solidFill>
          </p:spPr>
          <p:txBody>
            <a:bodyPr wrap="none" rtlCol="0">
              <a:spAutoFit/>
            </a:bodyPr>
            <a:lstStyle/>
            <a:p>
              <a:r>
                <a:rPr lang="en-US" sz="1600" dirty="0">
                  <a:ea typeface="Amazon Ember" panose="020B0603020204020204" pitchFamily="34" charset="0"/>
                  <a:cs typeface="Amazon Ember" panose="020B0603020204020204" pitchFamily="34" charset="0"/>
                </a:rPr>
                <a:t>Private DNS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enabled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for interface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endpoint</a:t>
              </a:r>
            </a:p>
          </p:txBody>
        </p:sp>
        <p:cxnSp>
          <p:nvCxnSpPr>
            <p:cNvPr id="38" name="Straight Connector 37">
              <a:extLst>
                <a:ext uri="{FF2B5EF4-FFF2-40B4-BE49-F238E27FC236}">
                  <a16:creationId xmlns:a16="http://schemas.microsoft.com/office/drawing/2014/main" id="{BE568AE6-C6AA-4E30-90F8-EEDAECD50B70}"/>
                </a:ext>
              </a:extLst>
            </p:cNvPr>
            <p:cNvCxnSpPr>
              <a:stCxn id="13" idx="3"/>
              <a:endCxn id="16" idx="1"/>
            </p:cNvCxnSpPr>
            <p:nvPr/>
          </p:nvCxnSpPr>
          <p:spPr>
            <a:xfrm>
              <a:off x="2343362" y="4805840"/>
              <a:ext cx="248868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5964FCC-8E73-4938-9F7D-7ECBD0126D4E}"/>
                </a:ext>
              </a:extLst>
            </p:cNvPr>
            <p:cNvCxnSpPr>
              <a:stCxn id="16" idx="3"/>
              <a:endCxn id="23" idx="2"/>
            </p:cNvCxnSpPr>
            <p:nvPr/>
          </p:nvCxnSpPr>
          <p:spPr>
            <a:xfrm flipV="1">
              <a:off x="5301944" y="4597615"/>
              <a:ext cx="2902675" cy="208225"/>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F439E6C0-364B-469A-AF41-B8F964F83E84}"/>
              </a:ext>
            </a:extLst>
          </p:cNvPr>
          <p:cNvSpPr txBox="1"/>
          <p:nvPr/>
        </p:nvSpPr>
        <p:spPr>
          <a:xfrm>
            <a:off x="9540597" y="1218249"/>
            <a:ext cx="20425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Subnet 1 route table</a:t>
            </a:r>
          </a:p>
        </p:txBody>
      </p:sp>
      <p:graphicFrame>
        <p:nvGraphicFramePr>
          <p:cNvPr id="76" name="Table 75">
            <a:extLst>
              <a:ext uri="{FF2B5EF4-FFF2-40B4-BE49-F238E27FC236}">
                <a16:creationId xmlns:a16="http://schemas.microsoft.com/office/drawing/2014/main" id="{218CCE17-F2E3-4E0D-B19A-44EF38420BDE}"/>
              </a:ext>
            </a:extLst>
          </p:cNvPr>
          <p:cNvGraphicFramePr>
            <a:graphicFrameLocks noGrp="1"/>
          </p:cNvGraphicFramePr>
          <p:nvPr>
            <p:extLst>
              <p:ext uri="{D42A27DB-BD31-4B8C-83A1-F6EECF244321}">
                <p14:modId xmlns:p14="http://schemas.microsoft.com/office/powerpoint/2010/main" val="2237991974"/>
              </p:ext>
            </p:extLst>
          </p:nvPr>
        </p:nvGraphicFramePr>
        <p:xfrm>
          <a:off x="9276612" y="1566254"/>
          <a:ext cx="2661888" cy="100584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r h="169347">
                <a:tc>
                  <a:txBody>
                    <a:bodyPr/>
                    <a:lstStyle/>
                    <a:p>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 </a:t>
                      </a:r>
                    </a:p>
                  </a:txBody>
                  <a:tcPr anchor="ctr">
                    <a:solidFill>
                      <a:schemeClr val="bg1">
                        <a:lumMod val="95000"/>
                      </a:schemeClr>
                    </a:solidFill>
                  </a:tcPr>
                </a:tc>
                <a:tc>
                  <a:txBody>
                    <a:bodyPr/>
                    <a:lstStyle/>
                    <a:p>
                      <a:r>
                        <a:rPr lang="en-US" sz="1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igw-id</a:t>
                      </a:r>
                    </a:p>
                  </a:txBody>
                  <a:tcPr anchor="ctr">
                    <a:solidFill>
                      <a:schemeClr val="bg1">
                        <a:lumMod val="95000"/>
                      </a:schemeClr>
                    </a:solidFill>
                  </a:tcPr>
                </a:tc>
                <a:extLst>
                  <a:ext uri="{0D108BD9-81ED-4DB2-BD59-A6C34878D82A}">
                    <a16:rowId xmlns:a16="http://schemas.microsoft.com/office/drawing/2014/main" val="3106507668"/>
                  </a:ext>
                </a:extLst>
              </a:tr>
            </a:tbl>
          </a:graphicData>
        </a:graphic>
      </p:graphicFrame>
      <p:sp>
        <p:nvSpPr>
          <p:cNvPr id="81" name="TextBox 80">
            <a:extLst>
              <a:ext uri="{FF2B5EF4-FFF2-40B4-BE49-F238E27FC236}">
                <a16:creationId xmlns:a16="http://schemas.microsoft.com/office/drawing/2014/main" id="{F30BCD2A-5C7B-4A03-A55F-2E5CE5C5E17F}"/>
              </a:ext>
            </a:extLst>
          </p:cNvPr>
          <p:cNvSpPr txBox="1"/>
          <p:nvPr/>
        </p:nvSpPr>
        <p:spPr>
          <a:xfrm>
            <a:off x="9559480" y="4250544"/>
            <a:ext cx="204254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Subnet 2 route table</a:t>
            </a:r>
          </a:p>
        </p:txBody>
      </p:sp>
      <p:graphicFrame>
        <p:nvGraphicFramePr>
          <p:cNvPr id="80" name="Table 79">
            <a:extLst>
              <a:ext uri="{FF2B5EF4-FFF2-40B4-BE49-F238E27FC236}">
                <a16:creationId xmlns:a16="http://schemas.microsoft.com/office/drawing/2014/main" id="{E4F4E559-A711-47A6-BFFB-2B4C567C8855}"/>
              </a:ext>
            </a:extLst>
          </p:cNvPr>
          <p:cNvGraphicFramePr>
            <a:graphicFrameLocks noGrp="1"/>
          </p:cNvGraphicFramePr>
          <p:nvPr>
            <p:extLst/>
          </p:nvPr>
        </p:nvGraphicFramePr>
        <p:xfrm>
          <a:off x="9295495" y="4598549"/>
          <a:ext cx="2661888" cy="6705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169347">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Destination</a:t>
                      </a:r>
                    </a:p>
                  </a:txBody>
                  <a:tcPr anchor="ctr">
                    <a:solidFill>
                      <a:schemeClr val="accent1"/>
                    </a:solidFill>
                  </a:tcPr>
                </a:tc>
                <a:tc>
                  <a:txBody>
                    <a:body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Target</a:t>
                      </a:r>
                    </a:p>
                  </a:txBody>
                  <a:tcPr anchor="ctr">
                    <a:solidFill>
                      <a:schemeClr val="accent1"/>
                    </a:solidFill>
                  </a:tcPr>
                </a:tc>
                <a:extLst>
                  <a:ext uri="{0D108BD9-81ED-4DB2-BD59-A6C34878D82A}">
                    <a16:rowId xmlns:a16="http://schemas.microsoft.com/office/drawing/2014/main" val="10000"/>
                  </a:ext>
                </a:extLst>
              </a:tr>
              <a:tr h="169347">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10.0.0.0/16</a:t>
                      </a:r>
                    </a:p>
                  </a:txBody>
                  <a:tcPr anchor="ctr">
                    <a:solidFill>
                      <a:schemeClr val="bg1">
                        <a:lumMod val="95000"/>
                      </a:schemeClr>
                    </a:solidFill>
                  </a:tcPr>
                </a:tc>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local</a:t>
                      </a: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EEB56A97-90A2-4FB5-A1B1-7514713AD92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0" name="Slide Number Placeholder 29">
            <a:extLst>
              <a:ext uri="{FF2B5EF4-FFF2-40B4-BE49-F238E27FC236}">
                <a16:creationId xmlns:a16="http://schemas.microsoft.com/office/drawing/2014/main" id="{D5423C8C-0D70-4677-90B4-BFBAF7B2DB73}"/>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74493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VPC endpoint</a:t>
            </a:r>
            <a:r>
              <a:rPr lang="en-US" sz="2400" dirty="0">
                <a:latin typeface="+mn-lt"/>
              </a:rPr>
              <a:t> enables you to privately connect your VPC to supported AWS services and VPC endpoint services powered by AWS PrivateLink</a:t>
            </a:r>
          </a:p>
          <a:p>
            <a:r>
              <a:rPr lang="en-US" sz="2400" dirty="0">
                <a:latin typeface="+mn-lt"/>
              </a:rPr>
              <a:t>VPC endpoints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 not require</a:t>
            </a:r>
            <a:r>
              <a:rPr lang="en-US" sz="2400" dirty="0">
                <a:latin typeface="+mn-lt"/>
              </a:rPr>
              <a:t> an internet gateway, NAT device, VPN connection, or AWS Direct Connect connection</a:t>
            </a:r>
          </a:p>
          <a:p>
            <a:r>
              <a:rPr lang="en-US" sz="2400" dirty="0">
                <a:latin typeface="+mn-lt"/>
              </a:rPr>
              <a:t>There are two types of VPC endpoints: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interface</a:t>
            </a:r>
            <a:r>
              <a:rPr lang="en-US" sz="2400" dirty="0">
                <a:latin typeface="+mn-lt"/>
              </a:rPr>
              <a:t> endpoints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gateway</a:t>
            </a:r>
            <a:r>
              <a:rPr lang="en-US" sz="2400" dirty="0">
                <a:latin typeface="+mn-lt"/>
              </a:rPr>
              <a:t> endpoints</a:t>
            </a:r>
          </a:p>
          <a:p>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52</a:t>
            </a:fld>
            <a:endParaRPr lang="en-US" dirty="0"/>
          </a:p>
        </p:txBody>
      </p:sp>
    </p:spTree>
    <p:custDataLst>
      <p:tags r:id="rId1"/>
    </p:custDataLst>
    <p:extLst>
      <p:ext uri="{BB962C8B-B14F-4D97-AF65-F5344CB8AC3E}">
        <p14:creationId xmlns:p14="http://schemas.microsoft.com/office/powerpoint/2010/main" val="3992856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7: Connecting Networks</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sz="2400" dirty="0"/>
              <a:t>Describe how to connect an on-premises network to the AWS Cloud</a:t>
            </a:r>
          </a:p>
          <a:p>
            <a:r>
              <a:rPr lang="en-US" sz="2400" dirty="0"/>
              <a:t>Describe how to connect VPCs in the AWS Cloud</a:t>
            </a:r>
          </a:p>
          <a:p>
            <a:r>
              <a:rPr lang="en-US" sz="2400" dirty="0"/>
              <a:t>Connect VPCs in the AWS Cloud by using VPC peering</a:t>
            </a:r>
          </a:p>
          <a:p>
            <a:r>
              <a:rPr lang="en-US" sz="2400" dirty="0"/>
              <a:t>Describe how to scale VPCs in the AWS Cloud</a:t>
            </a:r>
          </a:p>
          <a:p>
            <a:r>
              <a:rPr lang="en-US" sz="2400" dirty="0"/>
              <a:t>Describe how to connect VPCs to supported AWS services</a:t>
            </a:r>
            <a:endParaRPr lang="en-US" dirty="0"/>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54</a:t>
            </a:fld>
            <a:endParaRPr lang="en-US" dirty="0"/>
          </a:p>
        </p:txBody>
      </p:sp>
    </p:spTree>
    <p:custDataLst>
      <p:tags r:id="rId1"/>
    </p:custDataLst>
    <p:extLst>
      <p:ext uri="{BB962C8B-B14F-4D97-AF65-F5344CB8AC3E}">
        <p14:creationId xmlns:p14="http://schemas.microsoft.com/office/powerpoint/2010/main" val="2652928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indent="0">
              <a:buNone/>
            </a:pPr>
            <a:r>
              <a:rPr lang="en-US" sz="2400" dirty="0"/>
              <a:t>An application running on Amazon Elastic Compute Cloud (Amazon EC2) instances processes sensitive information stored on Amazon Simple Storage Service (Amazon S3). The information is accessed over the internet. The security team is concerned that the internet connectivity to Amazon S3 is a security risk.</a:t>
            </a:r>
          </a:p>
          <a:p>
            <a:pPr marL="0" indent="0">
              <a:buNone/>
            </a:pPr>
            <a:endParaRPr lang="en-US" sz="2400" dirty="0"/>
          </a:p>
          <a:p>
            <a:pPr marL="0" indent="0">
              <a:buNone/>
            </a:pPr>
            <a:r>
              <a:rPr lang="en-US" sz="2400" dirty="0"/>
              <a:t>Which solution will resolve the security concern?</a:t>
            </a:r>
          </a:p>
          <a:p>
            <a:pPr lvl="0"/>
            <a:endParaRPr lang="en-US" sz="2400" dirty="0"/>
          </a:p>
          <a:p>
            <a:pPr marL="457200" lvl="0" indent="-457200">
              <a:buFont typeface="+mj-lt"/>
              <a:buAutoNum type="alphaUcPeriod"/>
            </a:pPr>
            <a:r>
              <a:rPr lang="en-US" sz="2400" dirty="0"/>
              <a:t>Access the data through an internet gateway.</a:t>
            </a:r>
          </a:p>
          <a:p>
            <a:pPr marL="457200" lvl="0" indent="-457200">
              <a:buFont typeface="+mj-lt"/>
              <a:buAutoNum type="alphaUcPeriod"/>
            </a:pPr>
            <a:r>
              <a:rPr lang="en-US" sz="2400" dirty="0"/>
              <a:t>Access the data through a VPN connection.</a:t>
            </a:r>
          </a:p>
          <a:p>
            <a:pPr marL="457200" lvl="0" indent="-457200">
              <a:buFont typeface="+mj-lt"/>
              <a:buAutoNum type="alphaUcPeriod"/>
            </a:pPr>
            <a:r>
              <a:rPr lang="en-US" sz="2400" dirty="0"/>
              <a:t>Access the data through a NAT gateway.</a:t>
            </a:r>
          </a:p>
          <a:p>
            <a:pPr marL="457200" lvl="0" indent="-457200">
              <a:buFont typeface="+mj-lt"/>
              <a:buAutoNum type="alphaUcPeriod"/>
            </a:pPr>
            <a:r>
              <a:rPr lang="en-US" sz="2400" dirty="0"/>
              <a:t>Access the data through a VPC endpoint for Amazon S3.</a:t>
            </a:r>
          </a:p>
        </p:txBody>
      </p:sp>
      <p:sp>
        <p:nvSpPr>
          <p:cNvPr id="7" name="Rectangle 6" descr="box around the keywords internet connectivity to Amazon S3 is a security risk.">
            <a:extLst>
              <a:ext uri="{FF2B5EF4-FFF2-40B4-BE49-F238E27FC236}">
                <a16:creationId xmlns:a16="http://schemas.microsoft.com/office/drawing/2014/main" id="{65796DAF-1381-4B96-8785-B9FEE3A5E25A}"/>
              </a:ext>
            </a:extLst>
          </p:cNvPr>
          <p:cNvSpPr/>
          <p:nvPr/>
        </p:nvSpPr>
        <p:spPr>
          <a:xfrm>
            <a:off x="1626108" y="2522867"/>
            <a:ext cx="69494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D - Access the data through a VPC endpoint for Amazon S3.">
            <a:extLst>
              <a:ext uri="{FF2B5EF4-FFF2-40B4-BE49-F238E27FC236}">
                <a16:creationId xmlns:a16="http://schemas.microsoft.com/office/drawing/2014/main" id="{223D788C-6C14-CA49-9866-1E43C04FE474}"/>
              </a:ext>
            </a:extLst>
          </p:cNvPr>
          <p:cNvSpPr/>
          <p:nvPr/>
        </p:nvSpPr>
        <p:spPr>
          <a:xfrm>
            <a:off x="345948" y="5699843"/>
            <a:ext cx="8321040"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56</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sz="2400" dirty="0">
                <a:latin typeface="+mj-lt"/>
              </a:rPr>
              <a:t>AWS re:Invent 2018 video: </a:t>
            </a:r>
            <a:r>
              <a:rPr lang="en-US" sz="2400" dirty="0">
                <a:latin typeface="+mj-lt"/>
                <a:hlinkClick r:id="rId4"/>
              </a:rPr>
              <a:t>AWS VPN Solutions</a:t>
            </a:r>
            <a:endParaRPr lang="en-US" sz="2400" dirty="0">
              <a:latin typeface="+mj-lt"/>
            </a:endParaRPr>
          </a:p>
          <a:p>
            <a:r>
              <a:rPr lang="en-US" sz="2400" dirty="0">
                <a:latin typeface="+mj-lt"/>
              </a:rPr>
              <a:t>AWS Knowledge Center video: </a:t>
            </a:r>
            <a:r>
              <a:rPr lang="en-US" sz="2400" dirty="0">
                <a:latin typeface="+mj-lt"/>
                <a:hlinkClick r:id="rId5"/>
              </a:rPr>
              <a:t>How do I create a VPN with Amazon VPC?</a:t>
            </a:r>
            <a:endParaRPr lang="en-US" sz="2400" dirty="0">
              <a:latin typeface="+mj-lt"/>
            </a:endParaRPr>
          </a:p>
          <a:p>
            <a:r>
              <a:rPr lang="en-US" sz="2400" dirty="0">
                <a:latin typeface="+mj-lt"/>
                <a:hlinkClick r:id="rId6"/>
              </a:rPr>
              <a:t>How do I configure a VPN over AWS Direct Connect?</a:t>
            </a:r>
            <a:endParaRPr lang="en-US" sz="2400" dirty="0">
              <a:latin typeface="+mj-lt"/>
            </a:endParaRPr>
          </a:p>
          <a:p>
            <a:r>
              <a:rPr lang="en-US" sz="2400" dirty="0"/>
              <a:t>AWS re:Invent 2019 video: </a:t>
            </a:r>
            <a:r>
              <a:rPr lang="en-US" sz="2400" dirty="0">
                <a:latin typeface="+mj-lt"/>
                <a:hlinkClick r:id="rId7"/>
              </a:rPr>
              <a:t>From one to many: Evolving Amazon VPC design</a:t>
            </a:r>
            <a:endParaRPr lang="en-US" sz="2400" dirty="0">
              <a:latin typeface="+mj-lt"/>
              <a:hlinkClick r:id="rId8"/>
            </a:endParaRPr>
          </a:p>
          <a:p>
            <a:r>
              <a:rPr lang="en-US" sz="2400" dirty="0">
                <a:latin typeface="+mj-lt"/>
                <a:hlinkClick r:id="rId8"/>
              </a:rPr>
              <a:t>Building a Scalable and Secure Multi-VPC AWS Network Infrastructure</a:t>
            </a:r>
            <a:r>
              <a:rPr lang="en-US" sz="2400" dirty="0">
                <a:latin typeface="+mj-lt"/>
              </a:rPr>
              <a:t>  whitepaper</a:t>
            </a:r>
          </a:p>
          <a:p>
            <a:r>
              <a:rPr lang="en-US" sz="2400" dirty="0">
                <a:latin typeface="+mj-lt"/>
              </a:rPr>
              <a:t>AWS Knowledge Center video: </a:t>
            </a:r>
            <a:r>
              <a:rPr lang="en-US" sz="2400" dirty="0">
                <a:latin typeface="+mj-lt"/>
                <a:hlinkClick r:id="rId9"/>
              </a:rPr>
              <a:t>What is AWS Peering?</a:t>
            </a:r>
            <a:endParaRPr lang="en-US" sz="2400" dirty="0">
              <a:latin typeface="+mj-lt"/>
            </a:endParaRPr>
          </a:p>
          <a:p>
            <a:r>
              <a:rPr lang="en-US" sz="2400" dirty="0">
                <a:latin typeface="+mj-lt"/>
              </a:rPr>
              <a:t>AWS re:Invent 2019 video: </a:t>
            </a:r>
            <a:r>
              <a:rPr lang="en-US" sz="2400" dirty="0">
                <a:latin typeface="+mj-lt"/>
                <a:hlinkClick r:id="rId10"/>
              </a:rPr>
              <a:t>AWS Transit Gateway reference architectures for many VPCs</a:t>
            </a:r>
            <a:endParaRPr lang="en-US" sz="2400" dirty="0">
              <a:latin typeface="+mj-lt"/>
            </a:endParaRPr>
          </a:p>
          <a:p>
            <a:r>
              <a:rPr lang="en-US" sz="2400" dirty="0">
                <a:latin typeface="+mj-lt"/>
              </a:rPr>
              <a:t>AWS Knowledge Center video: </a:t>
            </a:r>
            <a:r>
              <a:rPr lang="en-US" sz="2400" dirty="0">
                <a:latin typeface="+mj-lt"/>
                <a:hlinkClick r:id="rId11"/>
              </a:rPr>
              <a:t>What is an Interface VPC Endpoint and How Can I Create Interface Endpoints for my VPC?</a:t>
            </a:r>
            <a:endParaRPr lang="en-US" sz="2400" dirty="0">
              <a:latin typeface="+mj-lt"/>
            </a:endParaRPr>
          </a:p>
          <a:p>
            <a:endParaRPr lang="en-US" sz="2400" dirty="0">
              <a:latin typeface="+mj-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7: Connecting Networks</a:t>
            </a:r>
          </a:p>
        </p:txBody>
      </p:sp>
      <p:sp>
        <p:nvSpPr>
          <p:cNvPr id="2" name="Title 1"/>
          <p:cNvSpPr>
            <a:spLocks noGrp="1"/>
          </p:cNvSpPr>
          <p:nvPr>
            <p:ph type="title"/>
          </p:nvPr>
        </p:nvSpPr>
        <p:spPr>
          <a:xfrm>
            <a:off x="419100" y="3191940"/>
            <a:ext cx="11353800" cy="1037160"/>
          </a:xfrm>
        </p:spPr>
        <p:txBody>
          <a:bodyPr>
            <a:noAutofit/>
          </a:bodyPr>
          <a:lstStyle/>
          <a:p>
            <a:r>
              <a:rPr lang="en-US" sz="4000" dirty="0">
                <a:latin typeface="+mj-lt"/>
              </a:rPr>
              <a:t>Section 2: Connecting to your remote network with AWS Site-to-Site VPN</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59027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a:lstStyle/>
          <a:p>
            <a:r>
              <a:rPr lang="en-US" dirty="0"/>
              <a:t>AWS Site-to-Site VPN</a:t>
            </a:r>
          </a:p>
        </p:txBody>
      </p:sp>
      <p:grpSp>
        <p:nvGrpSpPr>
          <p:cNvPr id="9" name="Group 8">
            <a:extLst>
              <a:ext uri="{FF2B5EF4-FFF2-40B4-BE49-F238E27FC236}">
                <a16:creationId xmlns:a16="http://schemas.microsoft.com/office/drawing/2014/main" id="{013880B4-B75A-488D-8592-51B61D30ED20}"/>
              </a:ext>
              <a:ext uri="{C183D7F6-B498-43B3-948B-1728B52AA6E4}">
                <adec:decorative xmlns:adec="http://schemas.microsoft.com/office/drawing/2017/decorative" val="1"/>
              </a:ext>
            </a:extLst>
          </p:cNvPr>
          <p:cNvGrpSpPr/>
          <p:nvPr/>
        </p:nvGrpSpPr>
        <p:grpSpPr>
          <a:xfrm>
            <a:off x="691037" y="1916492"/>
            <a:ext cx="2885749" cy="4045058"/>
            <a:chOff x="691037" y="1916492"/>
            <a:chExt cx="2885749" cy="4045058"/>
          </a:xfrm>
        </p:grpSpPr>
        <p:sp>
          <p:nvSpPr>
            <p:cNvPr id="6" name="TextBox 5">
              <a:extLst>
                <a:ext uri="{FF2B5EF4-FFF2-40B4-BE49-F238E27FC236}">
                  <a16:creationId xmlns:a16="http://schemas.microsoft.com/office/drawing/2014/main" id="{185EAA45-D4B7-7A45-9BC8-8965B9BA6195}"/>
                </a:ext>
              </a:extLst>
            </p:cNvPr>
            <p:cNvSpPr txBox="1"/>
            <p:nvPr/>
          </p:nvSpPr>
          <p:spPr>
            <a:xfrm>
              <a:off x="914350" y="4331526"/>
              <a:ext cx="2430418" cy="1292662"/>
            </a:xfrm>
            <a:prstGeom prst="rect">
              <a:avLst/>
            </a:prstGeom>
            <a:noFill/>
            <a:ln>
              <a:noFill/>
            </a:ln>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AWS </a:t>
              </a:r>
            </a:p>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Site-to-Site VPN</a:t>
              </a:r>
            </a:p>
          </p:txBody>
        </p:sp>
        <p:sp>
          <p:nvSpPr>
            <p:cNvPr id="7" name="Rectangle 6">
              <a:extLst>
                <a:ext uri="{FF2B5EF4-FFF2-40B4-BE49-F238E27FC236}">
                  <a16:creationId xmlns:a16="http://schemas.microsoft.com/office/drawing/2014/main" id="{3902E542-247F-084D-BCC4-F47FB2DB31EB}"/>
                </a:ext>
              </a:extLst>
            </p:cNvPr>
            <p:cNvSpPr/>
            <p:nvPr/>
          </p:nvSpPr>
          <p:spPr>
            <a:xfrm>
              <a:off x="691037"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479E7AC4-E1A2-4299-8BFB-E656D2104B5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9463" y="2268682"/>
              <a:ext cx="1668044" cy="1668044"/>
            </a:xfrm>
            <a:prstGeom prst="rect">
              <a:avLst/>
            </a:prstGeom>
          </p:spPr>
        </p:pic>
      </p:grpSp>
      <p:sp>
        <p:nvSpPr>
          <p:cNvPr id="11" name="TextBox 10">
            <a:extLst>
              <a:ext uri="{FF2B5EF4-FFF2-40B4-BE49-F238E27FC236}">
                <a16:creationId xmlns:a16="http://schemas.microsoft.com/office/drawing/2014/main" id="{1853B1FA-449B-4948-B4F3-D5D21006EB0F}"/>
              </a:ext>
            </a:extLst>
          </p:cNvPr>
          <p:cNvSpPr txBox="1"/>
          <p:nvPr/>
        </p:nvSpPr>
        <p:spPr>
          <a:xfrm>
            <a:off x="3838861" y="1916492"/>
            <a:ext cx="7662102" cy="1200329"/>
          </a:xfrm>
          <a:prstGeom prst="rect">
            <a:avLst/>
          </a:prstGeom>
          <a:noFill/>
        </p:spPr>
        <p:txBody>
          <a:bodyPr wrap="square" rtlCol="0">
            <a:spAutoFit/>
          </a:bodyPr>
          <a:lstStyle/>
          <a:p>
            <a:r>
              <a:rPr lang="en-US" sz="2400" dirty="0">
                <a:solidFill>
                  <a:schemeClr val="accent5"/>
                </a:solidFill>
                <a:latin typeface="Amazon Ember" panose="02000000000000000000" pitchFamily="2" charset="0"/>
                <a:ea typeface="Amazon Ember" panose="02000000000000000000" pitchFamily="2" charset="0"/>
              </a:rPr>
              <a:t>AWS Site-to-Site </a:t>
            </a:r>
            <a:r>
              <a:rPr lang="en-US" sz="2400" dirty="0">
                <a:latin typeface="Amazon Ember" panose="02000000000000000000" pitchFamily="2" charset="0"/>
                <a:ea typeface="Amazon Ember" panose="02000000000000000000" pitchFamily="2" charset="0"/>
              </a:rPr>
              <a:t>is a highly available solution that enables you to securely </a:t>
            </a:r>
            <a:r>
              <a:rPr lang="en-US" sz="2400" dirty="0">
                <a:solidFill>
                  <a:schemeClr val="accent5"/>
                </a:solidFill>
                <a:latin typeface="Amazon Ember" panose="02000000000000000000" pitchFamily="2" charset="0"/>
                <a:ea typeface="Amazon Ember" panose="02000000000000000000" pitchFamily="2" charset="0"/>
              </a:rPr>
              <a:t>connect your on-premises network </a:t>
            </a:r>
            <a:r>
              <a:rPr lang="en-US" sz="2400" dirty="0">
                <a:latin typeface="Amazon Ember" panose="02000000000000000000" pitchFamily="2" charset="0"/>
                <a:ea typeface="Amazon Ember" panose="02000000000000000000" pitchFamily="2" charset="0"/>
              </a:rPr>
              <a:t>or branch office site </a:t>
            </a:r>
            <a:r>
              <a:rPr lang="en-US" sz="2400" dirty="0">
                <a:solidFill>
                  <a:schemeClr val="accent5"/>
                </a:solidFill>
                <a:latin typeface="Amazon Ember" panose="02000000000000000000" pitchFamily="2" charset="0"/>
                <a:ea typeface="Amazon Ember" panose="02000000000000000000" pitchFamily="2" charset="0"/>
              </a:rPr>
              <a:t>to your VPC</a:t>
            </a:r>
            <a:r>
              <a:rPr lang="en-US" sz="2400" dirty="0">
                <a:latin typeface="Amazon Ember" panose="02000000000000000000" pitchFamily="2" charset="0"/>
                <a:ea typeface="Amazon Ember" panose="02000000000000000000" pitchFamily="2" charset="0"/>
              </a:rPr>
              <a:t>.</a:t>
            </a:r>
          </a:p>
        </p:txBody>
      </p:sp>
      <p:sp>
        <p:nvSpPr>
          <p:cNvPr id="24" name="Content Placeholder 12">
            <a:extLst>
              <a:ext uri="{FF2B5EF4-FFF2-40B4-BE49-F238E27FC236}">
                <a16:creationId xmlns:a16="http://schemas.microsoft.com/office/drawing/2014/main" id="{CF645470-0863-47E3-8851-BE8D555E65B7}"/>
              </a:ext>
            </a:extLst>
          </p:cNvPr>
          <p:cNvSpPr txBox="1">
            <a:spLocks/>
          </p:cNvSpPr>
          <p:nvPr/>
        </p:nvSpPr>
        <p:spPr>
          <a:xfrm>
            <a:off x="3876999" y="3347121"/>
            <a:ext cx="7585826" cy="2773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Uses internet protocol security (IPSec) communications to create encrypted virtual private network (VPN) tunnels</a:t>
            </a:r>
          </a:p>
          <a:p>
            <a:r>
              <a:rPr lang="en-US" sz="2000" dirty="0"/>
              <a:t>Provides two encrypted tunnels per VPN connection</a:t>
            </a:r>
          </a:p>
          <a:p>
            <a:r>
              <a:rPr lang="en-US" sz="2000" dirty="0"/>
              <a:t>Charged per VPN connection-hour</a:t>
            </a:r>
            <a:endParaRPr lang="en-US" sz="2400" dirty="0"/>
          </a:p>
        </p:txBody>
      </p:sp>
      <p:sp>
        <p:nvSpPr>
          <p:cNvPr id="3" name="Footer Placeholder 2">
            <a:extLst>
              <a:ext uri="{FF2B5EF4-FFF2-40B4-BE49-F238E27FC236}">
                <a16:creationId xmlns:a16="http://schemas.microsoft.com/office/drawing/2014/main" id="{4319DC8F-A6A3-4221-B731-2BEA3F3539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69E3D7B-90BE-4986-96F3-FB8F9A6D7059}"/>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96410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56056-1C32-CD4F-AA78-D0A689C4C1BD}"/>
              </a:ext>
            </a:extLst>
          </p:cNvPr>
          <p:cNvSpPr>
            <a:spLocks noGrp="1"/>
          </p:cNvSpPr>
          <p:nvPr>
            <p:ph type="title"/>
          </p:nvPr>
        </p:nvSpPr>
        <p:spPr/>
        <p:txBody>
          <a:bodyPr/>
          <a:lstStyle/>
          <a:p>
            <a:r>
              <a:rPr lang="en-US" dirty="0"/>
              <a:t>Static and dynamic routing</a:t>
            </a:r>
          </a:p>
        </p:txBody>
      </p:sp>
      <p:sp>
        <p:nvSpPr>
          <p:cNvPr id="8" name="Content Placeholder 7">
            <a:extLst>
              <a:ext uri="{FF2B5EF4-FFF2-40B4-BE49-F238E27FC236}">
                <a16:creationId xmlns:a16="http://schemas.microsoft.com/office/drawing/2014/main" id="{A8FF453C-497F-4B7A-8EC4-A98C9367899B}"/>
              </a:ext>
            </a:extLst>
          </p:cNvPr>
          <p:cNvSpPr>
            <a:spLocks noGrp="1"/>
          </p:cNvSpPr>
          <p:nvPr>
            <p:ph idx="1"/>
          </p:nvPr>
        </p:nvSpPr>
        <p:spPr/>
        <p:txBody>
          <a:bodyPr/>
          <a:lstStyle/>
          <a:p>
            <a:pPr marL="0" indent="0">
              <a:buNone/>
            </a:pPr>
            <a:r>
              <a:rPr lang="en-US" dirty="0">
                <a:latin typeface="Amazon Ember" panose="02000000000000000000" pitchFamily="2" charset="0"/>
                <a:ea typeface="Amazon Ember" panose="02000000000000000000" pitchFamily="2" charset="0"/>
              </a:rPr>
              <a:t>Static routing</a:t>
            </a:r>
          </a:p>
          <a:p>
            <a:r>
              <a:rPr lang="en-US" sz="2400" dirty="0"/>
              <a:t>Requires you to specify all routes (IP prefixes)</a:t>
            </a:r>
          </a:p>
          <a:p>
            <a:r>
              <a:rPr lang="en-US" sz="2400" dirty="0"/>
              <a:t>Specify </a:t>
            </a:r>
            <a:r>
              <a:rPr lang="en-US" sz="2400" i="1" dirty="0"/>
              <a:t>static routing</a:t>
            </a:r>
            <a:r>
              <a:rPr lang="en-US" sz="2400" dirty="0"/>
              <a:t> if your customer gateway device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does</a:t>
            </a:r>
            <a:r>
              <a:rPr lang="en-US" sz="2400" dirty="0">
                <a:solidFill>
                  <a:schemeClr val="accent5"/>
                </a:solidFill>
              </a:rPr>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not</a:t>
            </a:r>
            <a:r>
              <a:rPr lang="en-US" sz="2400" dirty="0">
                <a:solidFill>
                  <a:schemeClr val="accent5"/>
                </a:solidFill>
              </a:rPr>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support</a:t>
            </a:r>
            <a:r>
              <a:rPr lang="en-US" sz="2400" dirty="0"/>
              <a:t> BGP</a:t>
            </a:r>
          </a:p>
          <a:p>
            <a:pPr marL="0" indent="0">
              <a:buNone/>
            </a:pPr>
            <a:endParaRPr lang="en-US" dirty="0"/>
          </a:p>
        </p:txBody>
      </p:sp>
      <p:sp>
        <p:nvSpPr>
          <p:cNvPr id="9" name="Content Placeholder 8">
            <a:extLst>
              <a:ext uri="{FF2B5EF4-FFF2-40B4-BE49-F238E27FC236}">
                <a16:creationId xmlns:a16="http://schemas.microsoft.com/office/drawing/2014/main" id="{DE80CD36-B9CC-4075-A41E-AD1D7541ADB1}"/>
              </a:ext>
            </a:extLst>
          </p:cNvPr>
          <p:cNvSpPr>
            <a:spLocks noGrp="1"/>
          </p:cNvSpPr>
          <p:nvPr>
            <p:ph idx="13"/>
          </p:nvPr>
        </p:nvSpPr>
        <p:spPr/>
        <p:txBody>
          <a:bodyPr/>
          <a:lstStyle/>
          <a:p>
            <a:pPr marL="0" indent="0">
              <a:buNone/>
            </a:pPr>
            <a:r>
              <a:rPr lang="en-US" dirty="0">
                <a:latin typeface="Amazon Ember" panose="02000000000000000000" pitchFamily="2" charset="0"/>
                <a:ea typeface="Amazon Ember" panose="02000000000000000000" pitchFamily="2" charset="0"/>
              </a:rPr>
              <a:t>Dynamic routing</a:t>
            </a:r>
          </a:p>
          <a:p>
            <a:r>
              <a:rPr lang="en-US" sz="2400" dirty="0"/>
              <a:t>Uses the Border Gateway Protocol (BGP) to advertise its routes to the virtual private gateway</a:t>
            </a:r>
          </a:p>
          <a:p>
            <a:r>
              <a:rPr lang="en-US" sz="2400" dirty="0"/>
              <a:t>Specify </a:t>
            </a:r>
            <a:r>
              <a:rPr lang="en-US" sz="2400" i="1" dirty="0"/>
              <a:t>dynamic routing</a:t>
            </a:r>
            <a:r>
              <a:rPr lang="en-US" sz="2400" dirty="0"/>
              <a:t> if your customer gateway device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supports</a:t>
            </a:r>
            <a:r>
              <a:rPr lang="en-US" sz="2400" dirty="0"/>
              <a:t> BGP*</a:t>
            </a:r>
          </a:p>
          <a:p>
            <a:pPr marL="0" indent="0">
              <a:buNone/>
            </a:pPr>
            <a:endParaRPr lang="en-US" dirty="0"/>
          </a:p>
          <a:p>
            <a:endParaRPr lang="en-US" dirty="0"/>
          </a:p>
        </p:txBody>
      </p:sp>
      <p:sp>
        <p:nvSpPr>
          <p:cNvPr id="10" name="Footer Placeholder 9">
            <a:extLst>
              <a:ext uri="{FF2B5EF4-FFF2-40B4-BE49-F238E27FC236}">
                <a16:creationId xmlns:a16="http://schemas.microsoft.com/office/drawing/2014/main" id="{2965FC43-170D-4B60-B7A7-EDDC1D40E46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1" name="Slide Number Placeholder 10">
            <a:extLst>
              <a:ext uri="{FF2B5EF4-FFF2-40B4-BE49-F238E27FC236}">
                <a16:creationId xmlns:a16="http://schemas.microsoft.com/office/drawing/2014/main" id="{9B03EA59-71D7-4D99-A442-6DE01908F187}"/>
              </a:ext>
            </a:extLst>
          </p:cNvPr>
          <p:cNvSpPr>
            <a:spLocks noGrp="1"/>
          </p:cNvSpPr>
          <p:nvPr>
            <p:ph type="sldNum" sz="quarter" idx="12"/>
          </p:nvPr>
        </p:nvSpPr>
        <p:spPr/>
        <p:txBody>
          <a:bodyPr/>
          <a:lstStyle/>
          <a:p>
            <a:fld id="{B6A95138-A96E-2F42-A959-2EFD44FE4AB7}" type="slidenum">
              <a:rPr lang="en-US" smtClean="0"/>
              <a:t>8</a:t>
            </a:fld>
            <a:endParaRPr lang="en-US" dirty="0"/>
          </a:p>
        </p:txBody>
      </p:sp>
      <p:sp>
        <p:nvSpPr>
          <p:cNvPr id="12" name="TextBox 11">
            <a:extLst>
              <a:ext uri="{FF2B5EF4-FFF2-40B4-BE49-F238E27FC236}">
                <a16:creationId xmlns:a16="http://schemas.microsoft.com/office/drawing/2014/main" id="{22086E6A-D763-4579-9A7F-40E8BD1165FA}"/>
              </a:ext>
            </a:extLst>
          </p:cNvPr>
          <p:cNvSpPr txBox="1"/>
          <p:nvPr/>
        </p:nvSpPr>
        <p:spPr>
          <a:xfrm>
            <a:off x="2943534" y="5006659"/>
            <a:ext cx="6304931"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 recommend that you use BGP-capable devices because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BGP protocol offers robust liveness detection checks.</a:t>
            </a:r>
          </a:p>
        </p:txBody>
      </p:sp>
    </p:spTree>
    <p:custDataLst>
      <p:tags r:id="rId1"/>
    </p:custDataLst>
    <p:extLst>
      <p:ext uri="{BB962C8B-B14F-4D97-AF65-F5344CB8AC3E}">
        <p14:creationId xmlns:p14="http://schemas.microsoft.com/office/powerpoint/2010/main" val="401631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FBE4-8499-494B-8303-9308B3144BA7}"/>
              </a:ext>
            </a:extLst>
          </p:cNvPr>
          <p:cNvSpPr>
            <a:spLocks noGrp="1"/>
          </p:cNvSpPr>
          <p:nvPr>
            <p:ph type="title"/>
          </p:nvPr>
        </p:nvSpPr>
        <p:spPr/>
        <p:txBody>
          <a:bodyPr/>
          <a:lstStyle/>
          <a:p>
            <a:r>
              <a:rPr lang="en-US" sz="3600" dirty="0"/>
              <a:t>Connecting multiple VPNs</a:t>
            </a:r>
          </a:p>
        </p:txBody>
      </p:sp>
      <p:grpSp>
        <p:nvGrpSpPr>
          <p:cNvPr id="55" name="Group 54" descr="Architecture with multiple site-to-site VPN connections to multiple geographic locations.">
            <a:extLst>
              <a:ext uri="{FF2B5EF4-FFF2-40B4-BE49-F238E27FC236}">
                <a16:creationId xmlns:a16="http://schemas.microsoft.com/office/drawing/2014/main" id="{49D13E90-4ABF-459A-B3C9-F68CA1728A33}"/>
              </a:ext>
            </a:extLst>
          </p:cNvPr>
          <p:cNvGrpSpPr/>
          <p:nvPr/>
        </p:nvGrpSpPr>
        <p:grpSpPr>
          <a:xfrm>
            <a:off x="645342" y="1244900"/>
            <a:ext cx="9518545" cy="5484335"/>
            <a:chOff x="645342" y="1244900"/>
            <a:chExt cx="9518545" cy="5484335"/>
          </a:xfrm>
        </p:grpSpPr>
        <p:grpSp>
          <p:nvGrpSpPr>
            <p:cNvPr id="54" name="Group 53">
              <a:extLst>
                <a:ext uri="{FF2B5EF4-FFF2-40B4-BE49-F238E27FC236}">
                  <a16:creationId xmlns:a16="http://schemas.microsoft.com/office/drawing/2014/main" id="{BC33CE15-DE4C-4528-B4CF-F78618B76975}"/>
                </a:ext>
              </a:extLst>
            </p:cNvPr>
            <p:cNvGrpSpPr/>
            <p:nvPr/>
          </p:nvGrpSpPr>
          <p:grpSpPr>
            <a:xfrm>
              <a:off x="645342" y="2460904"/>
              <a:ext cx="3488756" cy="2743200"/>
              <a:chOff x="645342" y="2602798"/>
              <a:chExt cx="3488756" cy="2743200"/>
            </a:xfrm>
          </p:grpSpPr>
          <p:sp>
            <p:nvSpPr>
              <p:cNvPr id="9" name="Rectangle 8">
                <a:extLst>
                  <a:ext uri="{FF2B5EF4-FFF2-40B4-BE49-F238E27FC236}">
                    <a16:creationId xmlns:a16="http://schemas.microsoft.com/office/drawing/2014/main" id="{12146EE9-D5BA-49A2-825F-E6906E151E4B}"/>
                  </a:ext>
                </a:extLst>
              </p:cNvPr>
              <p:cNvSpPr/>
              <p:nvPr/>
            </p:nvSpPr>
            <p:spPr>
              <a:xfrm>
                <a:off x="805790" y="3186510"/>
                <a:ext cx="2560320" cy="201168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sp>
            <p:nvSpPr>
              <p:cNvPr id="10" name="Rectangle 9">
                <a:extLst>
                  <a:ext uri="{FF2B5EF4-FFF2-40B4-BE49-F238E27FC236}">
                    <a16:creationId xmlns:a16="http://schemas.microsoft.com/office/drawing/2014/main" id="{26CE451D-4520-428D-8A6B-59435B3BB634}"/>
                  </a:ext>
                </a:extLst>
              </p:cNvPr>
              <p:cNvSpPr/>
              <p:nvPr/>
            </p:nvSpPr>
            <p:spPr>
              <a:xfrm>
                <a:off x="645342" y="2602798"/>
                <a:ext cx="3200400" cy="274320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1" name="Graphic 10">
                <a:extLst>
                  <a:ext uri="{FF2B5EF4-FFF2-40B4-BE49-F238E27FC236}">
                    <a16:creationId xmlns:a16="http://schemas.microsoft.com/office/drawing/2014/main" id="{B772B341-D7A1-4002-990B-6F84C9921AF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5342" y="2602798"/>
                <a:ext cx="457200" cy="457200"/>
              </a:xfrm>
              <a:prstGeom prst="rect">
                <a:avLst/>
              </a:prstGeom>
            </p:spPr>
          </p:pic>
          <p:pic>
            <p:nvPicPr>
              <p:cNvPr id="12" name="Graphic 11">
                <a:extLst>
                  <a:ext uri="{FF2B5EF4-FFF2-40B4-BE49-F238E27FC236}">
                    <a16:creationId xmlns:a16="http://schemas.microsoft.com/office/drawing/2014/main" id="{9DCF5D79-B9D5-4186-9253-1BE9621859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791" y="3186510"/>
                <a:ext cx="457200" cy="457200"/>
              </a:xfrm>
              <a:prstGeom prst="rect">
                <a:avLst/>
              </a:prstGeom>
            </p:spPr>
          </p:pic>
          <p:grpSp>
            <p:nvGrpSpPr>
              <p:cNvPr id="32" name="Group 31">
                <a:extLst>
                  <a:ext uri="{FF2B5EF4-FFF2-40B4-BE49-F238E27FC236}">
                    <a16:creationId xmlns:a16="http://schemas.microsoft.com/office/drawing/2014/main" id="{FC1583E6-9A68-4D44-A6FD-8CA4211BF926}"/>
                  </a:ext>
                </a:extLst>
              </p:cNvPr>
              <p:cNvGrpSpPr/>
              <p:nvPr/>
            </p:nvGrpSpPr>
            <p:grpSpPr>
              <a:xfrm>
                <a:off x="2639778" y="3872310"/>
                <a:ext cx="1494320" cy="1214935"/>
                <a:chOff x="2639778" y="3872310"/>
                <a:chExt cx="1494320" cy="1214935"/>
              </a:xfrm>
            </p:grpSpPr>
            <p:pic>
              <p:nvPicPr>
                <p:cNvPr id="8" name="Graphic 7">
                  <a:extLst>
                    <a:ext uri="{FF2B5EF4-FFF2-40B4-BE49-F238E27FC236}">
                      <a16:creationId xmlns:a16="http://schemas.microsoft.com/office/drawing/2014/main" id="{1BEC4585-282C-42FB-845A-C18E0BC5090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66898" y="3872310"/>
                  <a:ext cx="640080" cy="640080"/>
                </a:xfrm>
                <a:prstGeom prst="rect">
                  <a:avLst/>
                </a:prstGeom>
              </p:spPr>
            </p:pic>
            <p:sp>
              <p:nvSpPr>
                <p:cNvPr id="15" name="TextBox 14">
                  <a:extLst>
                    <a:ext uri="{FF2B5EF4-FFF2-40B4-BE49-F238E27FC236}">
                      <a16:creationId xmlns:a16="http://schemas.microsoft.com/office/drawing/2014/main" id="{91F55AD5-B0F8-460B-BD88-49E3F1161F9A}"/>
                    </a:ext>
                  </a:extLst>
                </p:cNvPr>
                <p:cNvSpPr txBox="1"/>
                <p:nvPr/>
              </p:nvSpPr>
              <p:spPr>
                <a:xfrm>
                  <a:off x="2639778" y="4502470"/>
                  <a:ext cx="1494320"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Virtual private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grpSp>
          <p:nvGrpSpPr>
            <p:cNvPr id="52" name="Group 51">
              <a:extLst>
                <a:ext uri="{FF2B5EF4-FFF2-40B4-BE49-F238E27FC236}">
                  <a16:creationId xmlns:a16="http://schemas.microsoft.com/office/drawing/2014/main" id="{E3EE79D2-79CC-4F0E-9B83-4CFE344AA435}"/>
                </a:ext>
              </a:extLst>
            </p:cNvPr>
            <p:cNvGrpSpPr/>
            <p:nvPr/>
          </p:nvGrpSpPr>
          <p:grpSpPr>
            <a:xfrm>
              <a:off x="4778473" y="3736235"/>
              <a:ext cx="1180130" cy="1262420"/>
              <a:chOff x="4778473" y="3878129"/>
              <a:chExt cx="1180130" cy="1262420"/>
            </a:xfrm>
          </p:grpSpPr>
          <p:pic>
            <p:nvPicPr>
              <p:cNvPr id="7" name="Graphic 6">
                <a:extLst>
                  <a:ext uri="{FF2B5EF4-FFF2-40B4-BE49-F238E27FC236}">
                    <a16:creationId xmlns:a16="http://schemas.microsoft.com/office/drawing/2014/main" id="{BF698144-6CD2-4D88-AD04-C2FB537E2FE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4102" y="3878129"/>
                <a:ext cx="640080" cy="640080"/>
              </a:xfrm>
              <a:prstGeom prst="rect">
                <a:avLst/>
              </a:prstGeom>
            </p:spPr>
          </p:pic>
          <p:sp>
            <p:nvSpPr>
              <p:cNvPr id="16" name="TextBox 15">
                <a:extLst>
                  <a:ext uri="{FF2B5EF4-FFF2-40B4-BE49-F238E27FC236}">
                    <a16:creationId xmlns:a16="http://schemas.microsoft.com/office/drawing/2014/main" id="{ADA46FD3-A6E0-41B8-8D97-B8802445489F}"/>
                  </a:ext>
                </a:extLst>
              </p:cNvPr>
              <p:cNvSpPr txBox="1"/>
              <p:nvPr/>
            </p:nvSpPr>
            <p:spPr>
              <a:xfrm>
                <a:off x="4778473" y="4555774"/>
                <a:ext cx="1180130"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VPN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connection</a:t>
                </a:r>
              </a:p>
            </p:txBody>
          </p:sp>
        </p:grpSp>
        <p:grpSp>
          <p:nvGrpSpPr>
            <p:cNvPr id="23" name="Group 22">
              <a:extLst>
                <a:ext uri="{FF2B5EF4-FFF2-40B4-BE49-F238E27FC236}">
                  <a16:creationId xmlns:a16="http://schemas.microsoft.com/office/drawing/2014/main" id="{4C5E8451-48DD-45E2-87C7-2463C218DD86}"/>
                </a:ext>
                <a:ext uri="{C183D7F6-B498-43B3-948B-1728B52AA6E4}">
                  <adec:decorative xmlns:adec="http://schemas.microsoft.com/office/drawing/2017/decorative" val="1"/>
                </a:ext>
              </a:extLst>
            </p:cNvPr>
            <p:cNvGrpSpPr/>
            <p:nvPr/>
          </p:nvGrpSpPr>
          <p:grpSpPr>
            <a:xfrm>
              <a:off x="6902543" y="1244900"/>
              <a:ext cx="3239027" cy="1474002"/>
              <a:chOff x="6902543" y="1386794"/>
              <a:chExt cx="3239027" cy="1474002"/>
            </a:xfrm>
          </p:grpSpPr>
          <p:sp>
            <p:nvSpPr>
              <p:cNvPr id="13" name="Rectangle 12">
                <a:extLst>
                  <a:ext uri="{FF2B5EF4-FFF2-40B4-BE49-F238E27FC236}">
                    <a16:creationId xmlns:a16="http://schemas.microsoft.com/office/drawing/2014/main" id="{6C91DA8F-21E8-4D64-A837-95190CE624A0}"/>
                  </a:ext>
                </a:extLst>
              </p:cNvPr>
              <p:cNvSpPr/>
              <p:nvPr/>
            </p:nvSpPr>
            <p:spPr>
              <a:xfrm>
                <a:off x="7215490" y="1386794"/>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 On-premises network</a:t>
                </a:r>
                <a:br>
                  <a:rPr kumimoji="0" lang="en-US" sz="1600" b="0" i="0" u="none" strike="noStrike" kern="0" cap="none" spc="0" normalizeH="0" baseline="0" noProof="0" dirty="0">
                    <a:ln>
                      <a:noFill/>
                    </a:ln>
                    <a:solidFill>
                      <a:srgbClr val="5A6B86"/>
                    </a:solidFill>
                    <a:effectLst/>
                    <a:uLnTx/>
                    <a:uFillTx/>
                    <a:ea typeface="+mn-ea"/>
                    <a:cs typeface="+mn-cs"/>
                  </a:rPr>
                </a:br>
                <a:r>
                  <a:rPr kumimoji="0" lang="en-US" sz="1600" b="0" i="0" u="none" strike="noStrike" kern="0" cap="none" spc="0" normalizeH="0" baseline="0" noProof="0" dirty="0">
                    <a:ln>
                      <a:noFill/>
                    </a:ln>
                    <a:solidFill>
                      <a:srgbClr val="5A6B86"/>
                    </a:solidFill>
                    <a:effectLst/>
                    <a:uLnTx/>
                    <a:uFillTx/>
                    <a:ea typeface="+mn-ea"/>
                    <a:cs typeface="+mn-cs"/>
                  </a:rPr>
                  <a:t>Los Angeles</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14" name="Graphic 13">
                <a:extLst>
                  <a:ext uri="{FF2B5EF4-FFF2-40B4-BE49-F238E27FC236}">
                    <a16:creationId xmlns:a16="http://schemas.microsoft.com/office/drawing/2014/main" id="{D695CF1E-0C03-402E-A570-006CB45D98F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5490" y="1386794"/>
                <a:ext cx="457200" cy="457200"/>
              </a:xfrm>
              <a:prstGeom prst="rect">
                <a:avLst/>
              </a:prstGeom>
            </p:spPr>
          </p:pic>
          <p:grpSp>
            <p:nvGrpSpPr>
              <p:cNvPr id="20" name="Group 19">
                <a:extLst>
                  <a:ext uri="{FF2B5EF4-FFF2-40B4-BE49-F238E27FC236}">
                    <a16:creationId xmlns:a16="http://schemas.microsoft.com/office/drawing/2014/main" id="{B14E60CD-134E-4A8D-8B13-E604CCDD7289}"/>
                  </a:ext>
                </a:extLst>
              </p:cNvPr>
              <p:cNvGrpSpPr/>
              <p:nvPr/>
            </p:nvGrpSpPr>
            <p:grpSpPr>
              <a:xfrm>
                <a:off x="6902543" y="2169293"/>
                <a:ext cx="1704538" cy="640080"/>
                <a:chOff x="6902543" y="2169293"/>
                <a:chExt cx="1704538" cy="640080"/>
              </a:xfrm>
            </p:grpSpPr>
            <p:pic>
              <p:nvPicPr>
                <p:cNvPr id="6" name="Graphic 5">
                  <a:extLst>
                    <a:ext uri="{FF2B5EF4-FFF2-40B4-BE49-F238E27FC236}">
                      <a16:creationId xmlns:a16="http://schemas.microsoft.com/office/drawing/2014/main" id="{934A73FB-672F-4BD8-BC11-77146DE6823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02543" y="2169293"/>
                  <a:ext cx="640080" cy="640080"/>
                </a:xfrm>
                <a:prstGeom prst="rect">
                  <a:avLst/>
                </a:prstGeom>
              </p:spPr>
            </p:pic>
            <p:sp>
              <p:nvSpPr>
                <p:cNvPr id="17" name="TextBox 16">
                  <a:extLst>
                    <a:ext uri="{FF2B5EF4-FFF2-40B4-BE49-F238E27FC236}">
                      <a16:creationId xmlns:a16="http://schemas.microsoft.com/office/drawing/2014/main" id="{6A388768-5BD9-411C-A713-281539A78A35}"/>
                    </a:ext>
                  </a:extLst>
                </p:cNvPr>
                <p:cNvSpPr txBox="1"/>
                <p:nvPr/>
              </p:nvSpPr>
              <p:spPr>
                <a:xfrm>
                  <a:off x="7553587" y="2196946"/>
                  <a:ext cx="1053494"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Customer</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cxnSp>
          <p:nvCxnSpPr>
            <p:cNvPr id="22" name="Straight Connector 21">
              <a:extLst>
                <a:ext uri="{FF2B5EF4-FFF2-40B4-BE49-F238E27FC236}">
                  <a16:creationId xmlns:a16="http://schemas.microsoft.com/office/drawing/2014/main" id="{E220CAF5-BC2F-435F-887E-F47744425CE6}"/>
                </a:ext>
                <a:ext uri="{C183D7F6-B498-43B3-948B-1728B52AA6E4}">
                  <adec:decorative xmlns:adec="http://schemas.microsoft.com/office/drawing/2017/decorative" val="1"/>
                </a:ext>
              </a:extLst>
            </p:cNvPr>
            <p:cNvCxnSpPr>
              <a:cxnSpLocks/>
              <a:stCxn id="8" idx="3"/>
              <a:endCxn id="43" idx="1"/>
            </p:cNvCxnSpPr>
            <p:nvPr/>
          </p:nvCxnSpPr>
          <p:spPr>
            <a:xfrm flipV="1">
              <a:off x="3706978" y="2350542"/>
              <a:ext cx="1347124" cy="169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A8177B-BFF9-427A-BC8F-237996E88247}"/>
                </a:ext>
                <a:ext uri="{C183D7F6-B498-43B3-948B-1728B52AA6E4}">
                  <adec:decorative xmlns:adec="http://schemas.microsoft.com/office/drawing/2017/decorative" val="1"/>
                </a:ext>
              </a:extLst>
            </p:cNvPr>
            <p:cNvCxnSpPr>
              <a:cxnSpLocks/>
              <a:stCxn id="43" idx="3"/>
              <a:endCxn id="6" idx="1"/>
            </p:cNvCxnSpPr>
            <p:nvPr/>
          </p:nvCxnSpPr>
          <p:spPr>
            <a:xfrm flipV="1">
              <a:off x="5694182" y="2347439"/>
              <a:ext cx="1208361" cy="31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B6A0AD1-BA61-4091-A93C-4D757A6DF003}"/>
                </a:ext>
                <a:ext uri="{C183D7F6-B498-43B3-948B-1728B52AA6E4}">
                  <adec:decorative xmlns:adec="http://schemas.microsoft.com/office/drawing/2017/decorative" val="1"/>
                </a:ext>
              </a:extLst>
            </p:cNvPr>
            <p:cNvGrpSpPr/>
            <p:nvPr/>
          </p:nvGrpSpPr>
          <p:grpSpPr>
            <a:xfrm>
              <a:off x="6902543" y="2951542"/>
              <a:ext cx="3261344" cy="1474002"/>
              <a:chOff x="6902543" y="3093436"/>
              <a:chExt cx="3261344" cy="1474002"/>
            </a:xfrm>
          </p:grpSpPr>
          <p:sp>
            <p:nvSpPr>
              <p:cNvPr id="27" name="Rectangle 26">
                <a:extLst>
                  <a:ext uri="{FF2B5EF4-FFF2-40B4-BE49-F238E27FC236}">
                    <a16:creationId xmlns:a16="http://schemas.microsoft.com/office/drawing/2014/main" id="{BE7DC509-9E4D-4CCB-BA12-841A0A90059A}"/>
                  </a:ext>
                </a:extLst>
              </p:cNvPr>
              <p:cNvSpPr/>
              <p:nvPr/>
            </p:nvSpPr>
            <p:spPr>
              <a:xfrm>
                <a:off x="7237807" y="3093436"/>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 On-premises network</a:t>
                </a:r>
                <a:br>
                  <a:rPr kumimoji="0" lang="en-US" sz="1600" b="0" i="0" u="none" strike="noStrike" kern="0" cap="none" spc="0" normalizeH="0" baseline="0" noProof="0" dirty="0">
                    <a:ln>
                      <a:noFill/>
                    </a:ln>
                    <a:solidFill>
                      <a:srgbClr val="5A6B86"/>
                    </a:solidFill>
                    <a:effectLst/>
                    <a:uLnTx/>
                    <a:uFillTx/>
                    <a:ea typeface="+mn-ea"/>
                    <a:cs typeface="+mn-cs"/>
                  </a:rPr>
                </a:br>
                <a:r>
                  <a:rPr kumimoji="0" lang="en-US" sz="1600" b="0" i="0" u="none" strike="noStrike" kern="0" cap="none" spc="0" normalizeH="0" baseline="0" noProof="0" dirty="0">
                    <a:ln>
                      <a:noFill/>
                    </a:ln>
                    <a:solidFill>
                      <a:srgbClr val="5A6B86"/>
                    </a:solidFill>
                    <a:effectLst/>
                    <a:uLnTx/>
                    <a:uFillTx/>
                    <a:ea typeface="+mn-ea"/>
                    <a:cs typeface="+mn-cs"/>
                  </a:rPr>
                  <a:t>Chicago</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28" name="Graphic 27">
                <a:extLst>
                  <a:ext uri="{FF2B5EF4-FFF2-40B4-BE49-F238E27FC236}">
                    <a16:creationId xmlns:a16="http://schemas.microsoft.com/office/drawing/2014/main" id="{BA5F7D1E-5F48-4EC4-9EDE-EDFF0723F34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7807" y="3093436"/>
                <a:ext cx="457200" cy="457200"/>
              </a:xfrm>
              <a:prstGeom prst="rect">
                <a:avLst/>
              </a:prstGeom>
            </p:spPr>
          </p:pic>
          <p:pic>
            <p:nvPicPr>
              <p:cNvPr id="30" name="Graphic 29">
                <a:extLst>
                  <a:ext uri="{FF2B5EF4-FFF2-40B4-BE49-F238E27FC236}">
                    <a16:creationId xmlns:a16="http://schemas.microsoft.com/office/drawing/2014/main" id="{673EE135-8978-4D6F-AF2B-11F55FAC593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02543" y="3875935"/>
                <a:ext cx="640080" cy="640080"/>
              </a:xfrm>
              <a:prstGeom prst="rect">
                <a:avLst/>
              </a:prstGeom>
            </p:spPr>
          </p:pic>
          <p:sp>
            <p:nvSpPr>
              <p:cNvPr id="31" name="TextBox 30">
                <a:extLst>
                  <a:ext uri="{FF2B5EF4-FFF2-40B4-BE49-F238E27FC236}">
                    <a16:creationId xmlns:a16="http://schemas.microsoft.com/office/drawing/2014/main" id="{B13D0988-FB8C-4C03-BB64-FA2863E193D5}"/>
                  </a:ext>
                </a:extLst>
              </p:cNvPr>
              <p:cNvSpPr txBox="1"/>
              <p:nvPr/>
            </p:nvSpPr>
            <p:spPr>
              <a:xfrm>
                <a:off x="7553587" y="3903588"/>
                <a:ext cx="1053494"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Customer</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grpSp>
          <p:nvGrpSpPr>
            <p:cNvPr id="39" name="Group 38">
              <a:extLst>
                <a:ext uri="{FF2B5EF4-FFF2-40B4-BE49-F238E27FC236}">
                  <a16:creationId xmlns:a16="http://schemas.microsoft.com/office/drawing/2014/main" id="{DE85B407-140F-4907-8444-5604F13C312B}"/>
                </a:ext>
                <a:ext uri="{C183D7F6-B498-43B3-948B-1728B52AA6E4}">
                  <adec:decorative xmlns:adec="http://schemas.microsoft.com/office/drawing/2017/decorative" val="1"/>
                </a:ext>
              </a:extLst>
            </p:cNvPr>
            <p:cNvGrpSpPr/>
            <p:nvPr/>
          </p:nvGrpSpPr>
          <p:grpSpPr>
            <a:xfrm>
              <a:off x="6902543" y="4658184"/>
              <a:ext cx="3239027" cy="1474002"/>
              <a:chOff x="6902543" y="4800078"/>
              <a:chExt cx="3239027" cy="1474002"/>
            </a:xfrm>
          </p:grpSpPr>
          <p:sp>
            <p:nvSpPr>
              <p:cNvPr id="33" name="Rectangle 32">
                <a:extLst>
                  <a:ext uri="{FF2B5EF4-FFF2-40B4-BE49-F238E27FC236}">
                    <a16:creationId xmlns:a16="http://schemas.microsoft.com/office/drawing/2014/main" id="{1C2046E6-2F86-483B-9CF6-6F11F5532B8B}"/>
                  </a:ext>
                </a:extLst>
              </p:cNvPr>
              <p:cNvSpPr/>
              <p:nvPr/>
            </p:nvSpPr>
            <p:spPr>
              <a:xfrm>
                <a:off x="7215490" y="4800078"/>
                <a:ext cx="2926080" cy="1474002"/>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ea typeface="+mn-ea"/>
                    <a:cs typeface="+mn-cs"/>
                  </a:rPr>
                  <a:t> On-premises network</a:t>
                </a:r>
                <a:br>
                  <a:rPr kumimoji="0" lang="en-US" sz="1600" b="0" i="0" u="none" strike="noStrike" kern="0" cap="none" spc="0" normalizeH="0" baseline="0" noProof="0" dirty="0">
                    <a:ln>
                      <a:noFill/>
                    </a:ln>
                    <a:solidFill>
                      <a:srgbClr val="5A6B86"/>
                    </a:solidFill>
                    <a:effectLst/>
                    <a:uLnTx/>
                    <a:uFillTx/>
                    <a:ea typeface="+mn-ea"/>
                    <a:cs typeface="+mn-cs"/>
                  </a:rPr>
                </a:br>
                <a:r>
                  <a:rPr kumimoji="0" lang="en-US" sz="1600" b="0" i="0" u="none" strike="noStrike" kern="0" cap="none" spc="0" normalizeH="0" baseline="0" noProof="0" dirty="0">
                    <a:ln>
                      <a:noFill/>
                    </a:ln>
                    <a:solidFill>
                      <a:srgbClr val="5A6B86"/>
                    </a:solidFill>
                    <a:effectLst/>
                    <a:uLnTx/>
                    <a:uFillTx/>
                    <a:ea typeface="+mn-ea"/>
                    <a:cs typeface="+mn-cs"/>
                  </a:rPr>
                  <a:t>New York</a:t>
                </a:r>
                <a:endParaRPr kumimoji="0" lang="en-US" sz="1200" b="0" i="0" u="none" strike="noStrike" kern="0" cap="none" spc="0" normalizeH="0" baseline="0" noProof="0" dirty="0">
                  <a:ln>
                    <a:noFill/>
                  </a:ln>
                  <a:solidFill>
                    <a:srgbClr val="5A6B86"/>
                  </a:solidFill>
                  <a:effectLst/>
                  <a:uLnTx/>
                  <a:uFillTx/>
                  <a:ea typeface="+mn-ea"/>
                  <a:cs typeface="+mn-cs"/>
                </a:endParaRPr>
              </a:p>
            </p:txBody>
          </p:sp>
          <p:pic>
            <p:nvPicPr>
              <p:cNvPr id="34" name="Graphic 33">
                <a:extLst>
                  <a:ext uri="{FF2B5EF4-FFF2-40B4-BE49-F238E27FC236}">
                    <a16:creationId xmlns:a16="http://schemas.microsoft.com/office/drawing/2014/main" id="{9F890C4A-A892-4BEF-8658-6B10E18B836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5490" y="4800078"/>
                <a:ext cx="457200" cy="457200"/>
              </a:xfrm>
              <a:prstGeom prst="rect">
                <a:avLst/>
              </a:prstGeom>
            </p:spPr>
          </p:pic>
          <p:pic>
            <p:nvPicPr>
              <p:cNvPr id="36" name="Graphic 35">
                <a:extLst>
                  <a:ext uri="{FF2B5EF4-FFF2-40B4-BE49-F238E27FC236}">
                    <a16:creationId xmlns:a16="http://schemas.microsoft.com/office/drawing/2014/main" id="{873D5922-8660-44B6-82F3-934909F6A9F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02543" y="5582577"/>
                <a:ext cx="640080" cy="640080"/>
              </a:xfrm>
              <a:prstGeom prst="rect">
                <a:avLst/>
              </a:prstGeom>
            </p:spPr>
          </p:pic>
          <p:sp>
            <p:nvSpPr>
              <p:cNvPr id="37" name="TextBox 36">
                <a:extLst>
                  <a:ext uri="{FF2B5EF4-FFF2-40B4-BE49-F238E27FC236}">
                    <a16:creationId xmlns:a16="http://schemas.microsoft.com/office/drawing/2014/main" id="{22DEED24-698F-44A5-8252-FE5B5C4CDE28}"/>
                  </a:ext>
                </a:extLst>
              </p:cNvPr>
              <p:cNvSpPr txBox="1"/>
              <p:nvPr/>
            </p:nvSpPr>
            <p:spPr>
              <a:xfrm>
                <a:off x="7553587" y="5610230"/>
                <a:ext cx="1053494"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Customer</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p>
            </p:txBody>
          </p:sp>
        </p:grpSp>
        <p:cxnSp>
          <p:nvCxnSpPr>
            <p:cNvPr id="38" name="Straight Connector 37">
              <a:extLst>
                <a:ext uri="{FF2B5EF4-FFF2-40B4-BE49-F238E27FC236}">
                  <a16:creationId xmlns:a16="http://schemas.microsoft.com/office/drawing/2014/main" id="{C44D8CAC-AB19-4D54-9893-B59BD5BF5593}"/>
                </a:ext>
                <a:ext uri="{C183D7F6-B498-43B3-948B-1728B52AA6E4}">
                  <adec:decorative xmlns:adec="http://schemas.microsoft.com/office/drawing/2017/decorative" val="1"/>
                </a:ext>
              </a:extLst>
            </p:cNvPr>
            <p:cNvCxnSpPr>
              <a:cxnSpLocks/>
              <a:stCxn id="7" idx="3"/>
              <a:endCxn id="30" idx="1"/>
            </p:cNvCxnSpPr>
            <p:nvPr/>
          </p:nvCxnSpPr>
          <p:spPr>
            <a:xfrm flipV="1">
              <a:off x="5694182" y="4054081"/>
              <a:ext cx="1208361" cy="2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7FDC35-7DD1-4E84-A087-7B41FCC0F0EB}"/>
                </a:ext>
                <a:ext uri="{C183D7F6-B498-43B3-948B-1728B52AA6E4}">
                  <adec:decorative xmlns:adec="http://schemas.microsoft.com/office/drawing/2017/decorative" val="1"/>
                </a:ext>
              </a:extLst>
            </p:cNvPr>
            <p:cNvCxnSpPr>
              <a:cxnSpLocks/>
              <a:stCxn id="46" idx="3"/>
              <a:endCxn id="36" idx="1"/>
            </p:cNvCxnSpPr>
            <p:nvPr/>
          </p:nvCxnSpPr>
          <p:spPr>
            <a:xfrm>
              <a:off x="5694182" y="5758448"/>
              <a:ext cx="1208361" cy="2275"/>
            </a:xfrm>
            <a:prstGeom prst="line">
              <a:avLst/>
            </a:prstGeom>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C315CAC-FAAC-4CFB-A367-9470A3889B33}"/>
                </a:ext>
              </a:extLst>
            </p:cNvPr>
            <p:cNvGrpSpPr/>
            <p:nvPr/>
          </p:nvGrpSpPr>
          <p:grpSpPr>
            <a:xfrm>
              <a:off x="4790416" y="2030502"/>
              <a:ext cx="1180130" cy="1300373"/>
              <a:chOff x="4790416" y="2172396"/>
              <a:chExt cx="1180130" cy="1300373"/>
            </a:xfrm>
          </p:grpSpPr>
          <p:pic>
            <p:nvPicPr>
              <p:cNvPr id="43" name="Graphic 42">
                <a:extLst>
                  <a:ext uri="{FF2B5EF4-FFF2-40B4-BE49-F238E27FC236}">
                    <a16:creationId xmlns:a16="http://schemas.microsoft.com/office/drawing/2014/main" id="{6A74D3D0-2680-491B-8DE2-21A65AD767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4102" y="2172396"/>
                <a:ext cx="640080" cy="640080"/>
              </a:xfrm>
              <a:prstGeom prst="rect">
                <a:avLst/>
              </a:prstGeom>
            </p:spPr>
          </p:pic>
          <p:sp>
            <p:nvSpPr>
              <p:cNvPr id="44" name="TextBox 43">
                <a:extLst>
                  <a:ext uri="{FF2B5EF4-FFF2-40B4-BE49-F238E27FC236}">
                    <a16:creationId xmlns:a16="http://schemas.microsoft.com/office/drawing/2014/main" id="{2EF03DAA-C786-4E41-AB49-73E3A5B6AD5E}"/>
                  </a:ext>
                </a:extLst>
              </p:cNvPr>
              <p:cNvSpPr txBox="1"/>
              <p:nvPr/>
            </p:nvSpPr>
            <p:spPr>
              <a:xfrm>
                <a:off x="4790416" y="2887994"/>
                <a:ext cx="1180130"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VPN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connection</a:t>
                </a:r>
              </a:p>
            </p:txBody>
          </p:sp>
        </p:grpSp>
        <p:grpSp>
          <p:nvGrpSpPr>
            <p:cNvPr id="51" name="Group 50">
              <a:extLst>
                <a:ext uri="{FF2B5EF4-FFF2-40B4-BE49-F238E27FC236}">
                  <a16:creationId xmlns:a16="http://schemas.microsoft.com/office/drawing/2014/main" id="{046BE7C5-0443-4740-AEF5-E089AB12DFEC}"/>
                </a:ext>
              </a:extLst>
            </p:cNvPr>
            <p:cNvGrpSpPr/>
            <p:nvPr/>
          </p:nvGrpSpPr>
          <p:grpSpPr>
            <a:xfrm>
              <a:off x="4778473" y="5438408"/>
              <a:ext cx="1180130" cy="1290827"/>
              <a:chOff x="4778473" y="5580302"/>
              <a:chExt cx="1180130" cy="1290827"/>
            </a:xfrm>
          </p:grpSpPr>
          <p:pic>
            <p:nvPicPr>
              <p:cNvPr id="46" name="Graphic 45">
                <a:extLst>
                  <a:ext uri="{FF2B5EF4-FFF2-40B4-BE49-F238E27FC236}">
                    <a16:creationId xmlns:a16="http://schemas.microsoft.com/office/drawing/2014/main" id="{BF1AECAD-664A-4BA0-B3CD-71A37C9BD9C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4102" y="5580302"/>
                <a:ext cx="640080" cy="640080"/>
              </a:xfrm>
              <a:prstGeom prst="rect">
                <a:avLst/>
              </a:prstGeom>
            </p:spPr>
          </p:pic>
          <p:sp>
            <p:nvSpPr>
              <p:cNvPr id="47" name="TextBox 46">
                <a:extLst>
                  <a:ext uri="{FF2B5EF4-FFF2-40B4-BE49-F238E27FC236}">
                    <a16:creationId xmlns:a16="http://schemas.microsoft.com/office/drawing/2014/main" id="{3D77C2CA-5555-4685-9514-49FA06A66A13}"/>
                  </a:ext>
                </a:extLst>
              </p:cNvPr>
              <p:cNvSpPr txBox="1"/>
              <p:nvPr/>
            </p:nvSpPr>
            <p:spPr>
              <a:xfrm>
                <a:off x="4778473" y="6286354"/>
                <a:ext cx="1180130" cy="584775"/>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VPN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connection</a:t>
                </a:r>
              </a:p>
            </p:txBody>
          </p:sp>
        </p:grpSp>
        <p:cxnSp>
          <p:nvCxnSpPr>
            <p:cNvPr id="48" name="Straight Connector 47">
              <a:extLst>
                <a:ext uri="{FF2B5EF4-FFF2-40B4-BE49-F238E27FC236}">
                  <a16:creationId xmlns:a16="http://schemas.microsoft.com/office/drawing/2014/main" id="{113F11D4-B1AE-4AF4-A666-DAC87F993203}"/>
                </a:ext>
              </a:extLst>
            </p:cNvPr>
            <p:cNvCxnSpPr>
              <a:stCxn id="8" idx="3"/>
              <a:endCxn id="7" idx="1"/>
            </p:cNvCxnSpPr>
            <p:nvPr/>
          </p:nvCxnSpPr>
          <p:spPr>
            <a:xfrm>
              <a:off x="3706978" y="4050456"/>
              <a:ext cx="1347124" cy="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ADEE0D-B058-44B2-B6C7-5BDA8CEDDEDA}"/>
                </a:ext>
              </a:extLst>
            </p:cNvPr>
            <p:cNvCxnSpPr>
              <a:stCxn id="8" idx="3"/>
              <a:endCxn id="46" idx="1"/>
            </p:cNvCxnSpPr>
            <p:nvPr/>
          </p:nvCxnSpPr>
          <p:spPr>
            <a:xfrm>
              <a:off x="3706978" y="4050456"/>
              <a:ext cx="1347124" cy="17079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177BC873-96B9-4EB4-8B38-4DFFFDD39B4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9BFFD713-0859-4FBE-A7C4-E02100F7CDDC}"/>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780509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22582</TotalTime>
  <Words>10055</Words>
  <Application>Microsoft Office PowerPoint</Application>
  <PresentationFormat>Widescreen</PresentationFormat>
  <Paragraphs>999</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Amazon Ember</vt:lpstr>
      <vt:lpstr>Amazon Ember Light</vt:lpstr>
      <vt:lpstr>Arial</vt:lpstr>
      <vt:lpstr>Calibri</vt:lpstr>
      <vt:lpstr>Lucida Console</vt:lpstr>
      <vt:lpstr>Office Theme</vt:lpstr>
      <vt:lpstr>Module 7: Connecting Networks</vt:lpstr>
      <vt:lpstr>Module overview</vt:lpstr>
      <vt:lpstr>Module objectives</vt:lpstr>
      <vt:lpstr>Section 1: Architectural need</vt:lpstr>
      <vt:lpstr>Café business requirement</vt:lpstr>
      <vt:lpstr>Section 2: Connecting to your remote network with AWS Site-to-Site VPN</vt:lpstr>
      <vt:lpstr>AWS Site-to-Site VPN</vt:lpstr>
      <vt:lpstr>Static and dynamic routing</vt:lpstr>
      <vt:lpstr>Connecting multiple VPNs</vt:lpstr>
      <vt:lpstr>Section 2 key takeaways</vt:lpstr>
      <vt:lpstr>Section 3: Connecting to your remote network with AWS Direct Connect</vt:lpstr>
      <vt:lpstr>AWS Direct Connect (DX)</vt:lpstr>
      <vt:lpstr>DX use cases</vt:lpstr>
      <vt:lpstr>Extending on-premises network to AWS using DX</vt:lpstr>
      <vt:lpstr>Enabling high availability: DX with backup VPN connection</vt:lpstr>
      <vt:lpstr>Enabling high resiliency for critical workloads with DX</vt:lpstr>
      <vt:lpstr>Section 3 key takeaways</vt:lpstr>
      <vt:lpstr>Section 4: Connecting VPCs in AWS with VPC peering</vt:lpstr>
      <vt:lpstr>Connecting VPCs</vt:lpstr>
      <vt:lpstr>VPC peering</vt:lpstr>
      <vt:lpstr>Establishing VPC peering</vt:lpstr>
      <vt:lpstr>VPC peering connection restrictions</vt:lpstr>
      <vt:lpstr>Considerations for peering multiple VPCs</vt:lpstr>
      <vt:lpstr>Example: VPC peering for shared resources</vt:lpstr>
      <vt:lpstr>Section 4 key takeaways</vt:lpstr>
      <vt:lpstr>Module 7 – Guided Lab:  Creating a VPC Peering Connection</vt:lpstr>
      <vt:lpstr>Guided lab: Tasks</vt:lpstr>
      <vt:lpstr>Guided lab: Final product </vt:lpstr>
      <vt:lpstr>Begin Module 7 – Guided Lab: Creating a VPC Peering Connection </vt:lpstr>
      <vt:lpstr>Guided lab debrief:  Key takeaways</vt:lpstr>
      <vt:lpstr>Section 5: Scaling your VPC network with AWS Transit Gateway</vt:lpstr>
      <vt:lpstr>Need to scale networks across multiple VPCs</vt:lpstr>
      <vt:lpstr>AWS Transit Gateway</vt:lpstr>
      <vt:lpstr>Connecting multiple VPCs</vt:lpstr>
      <vt:lpstr>Step 1: Create a transit gateway</vt:lpstr>
      <vt:lpstr>Step 2: Deploy elastic network interfaces</vt:lpstr>
      <vt:lpstr>Step 3: Update the VPC route table</vt:lpstr>
      <vt:lpstr>Step 4: Update the transit gateway route table</vt:lpstr>
      <vt:lpstr>Using AWS Transit Gateway to achieve VPC isolation (1 of 3)</vt:lpstr>
      <vt:lpstr>Using AWS Transit Gateway to achieve VPC isolation (2 of 3)</vt:lpstr>
      <vt:lpstr>Using AWS Transit Gateway to achieve VPC isolation (3 of 3)</vt:lpstr>
      <vt:lpstr>Activity: AWS Transit Gateway</vt:lpstr>
      <vt:lpstr>AWS Transit Gateway: Challenge</vt:lpstr>
      <vt:lpstr>AWS Transit Gateway activity: Solution</vt:lpstr>
      <vt:lpstr>Section 5 key takeaways</vt:lpstr>
      <vt:lpstr>Section 6: Connecting your VPC to supported AWS services</vt:lpstr>
      <vt:lpstr>VPC endpoints</vt:lpstr>
      <vt:lpstr>Two types of VPC endpoints</vt:lpstr>
      <vt:lpstr>How to set up an interface endpoint</vt:lpstr>
      <vt:lpstr>Example of using VPC endpoints (1 of 2)</vt:lpstr>
      <vt:lpstr>Example of using VPC endpoints (2 of 2)</vt:lpstr>
      <vt:lpstr>Section 6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995</cp:revision>
  <cp:lastPrinted>2018-12-10T23:37:28Z</cp:lastPrinted>
  <dcterms:created xsi:type="dcterms:W3CDTF">2019-09-16T17:01:53Z</dcterms:created>
  <dcterms:modified xsi:type="dcterms:W3CDTF">2020-11-13T21:21:20Z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